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96" r:id="rId2"/>
    <p:sldId id="747" r:id="rId3"/>
    <p:sldId id="740" r:id="rId4"/>
    <p:sldId id="741" r:id="rId5"/>
    <p:sldId id="742" r:id="rId6"/>
    <p:sldId id="743" r:id="rId7"/>
    <p:sldId id="744" r:id="rId8"/>
    <p:sldId id="745" r:id="rId9"/>
    <p:sldId id="746" r:id="rId10"/>
    <p:sldId id="582" r:id="rId11"/>
    <p:sldId id="623" r:id="rId12"/>
    <p:sldId id="624" r:id="rId13"/>
    <p:sldId id="625" r:id="rId14"/>
    <p:sldId id="699" r:id="rId15"/>
    <p:sldId id="710" r:id="rId16"/>
    <p:sldId id="682" r:id="rId17"/>
    <p:sldId id="683" r:id="rId18"/>
    <p:sldId id="711" r:id="rId19"/>
    <p:sldId id="678" r:id="rId20"/>
    <p:sldId id="686" r:id="rId21"/>
    <p:sldId id="694" r:id="rId22"/>
    <p:sldId id="679" r:id="rId23"/>
    <p:sldId id="673" r:id="rId24"/>
    <p:sldId id="712" r:id="rId25"/>
    <p:sldId id="731" r:id="rId26"/>
    <p:sldId id="691" r:id="rId27"/>
    <p:sldId id="732" r:id="rId28"/>
    <p:sldId id="659" r:id="rId29"/>
    <p:sldId id="713" r:id="rId30"/>
    <p:sldId id="705" r:id="rId31"/>
    <p:sldId id="612" r:id="rId32"/>
    <p:sldId id="619" r:id="rId33"/>
    <p:sldId id="648" r:id="rId34"/>
    <p:sldId id="652" r:id="rId35"/>
    <p:sldId id="714" r:id="rId36"/>
    <p:sldId id="719" r:id="rId37"/>
    <p:sldId id="720" r:id="rId38"/>
    <p:sldId id="721" r:id="rId39"/>
    <p:sldId id="660" r:id="rId40"/>
    <p:sldId id="670" r:id="rId41"/>
    <p:sldId id="707" r:id="rId42"/>
    <p:sldId id="669" r:id="rId43"/>
    <p:sldId id="718" r:id="rId44"/>
    <p:sldId id="736" r:id="rId45"/>
    <p:sldId id="728" r:id="rId46"/>
    <p:sldId id="729" r:id="rId47"/>
    <p:sldId id="640" r:id="rId48"/>
    <p:sldId id="701" r:id="rId49"/>
    <p:sldId id="716" r:id="rId5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FF0000"/>
    <a:srgbClr val="0066CC"/>
    <a:srgbClr val="FFFF66"/>
    <a:srgbClr val="EAEAEA"/>
    <a:srgbClr val="3366CC"/>
    <a:srgbClr val="CC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3" autoAdjust="0"/>
    <p:restoredTop sz="88497" autoAdjust="0"/>
  </p:normalViewPr>
  <p:slideViewPr>
    <p:cSldViewPr>
      <p:cViewPr>
        <p:scale>
          <a:sx n="65" d="100"/>
          <a:sy n="65" d="100"/>
        </p:scale>
        <p:origin x="-140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0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7.3819621582498843E-2"/>
          <c:y val="0.16629513237586077"/>
          <c:w val="0.89103127249313163"/>
          <c:h val="0.62499844464975873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SIGMOD + VLDB + ICDE</c:v>
                </c:pt>
              </c:strCache>
            </c:strRef>
          </c:tx>
          <c:spPr>
            <a:solidFill>
              <a:srgbClr val="0066CC"/>
            </a:solidFill>
          </c:spPr>
          <c:cat>
            <c:numRef>
              <c:f>Sheet1!$A$2:$A$14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8</c:v>
                </c:pt>
                <c:pt idx="7">
                  <c:v>11</c:v>
                </c:pt>
                <c:pt idx="8">
                  <c:v>25</c:v>
                </c:pt>
                <c:pt idx="9">
                  <c:v>17</c:v>
                </c:pt>
                <c:pt idx="10">
                  <c:v>27</c:v>
                </c:pt>
                <c:pt idx="11">
                  <c:v>32</c:v>
                </c:pt>
                <c:pt idx="12">
                  <c:v>34</c:v>
                </c:pt>
              </c:numCache>
            </c:numRef>
          </c:val>
        </c:ser>
        <c:axId val="157047808"/>
        <c:axId val="157049600"/>
      </c:barChart>
      <c:catAx>
        <c:axId val="157047808"/>
        <c:scaling>
          <c:orientation val="minMax"/>
        </c:scaling>
        <c:axPos val="b"/>
        <c:numFmt formatCode="@" sourceLinked="0"/>
        <c:tickLblPos val="nextTo"/>
        <c:txPr>
          <a:bodyPr/>
          <a:lstStyle/>
          <a:p>
            <a:pPr>
              <a:defRPr sz="1000" b="1" baseline="0"/>
            </a:pPr>
            <a:endParaRPr lang="zh-CN"/>
          </a:p>
        </c:txPr>
        <c:crossAx val="157049600"/>
        <c:crosses val="autoZero"/>
        <c:auto val="1"/>
        <c:lblAlgn val="ctr"/>
        <c:lblOffset val="100"/>
      </c:catAx>
      <c:valAx>
        <c:axId val="157049600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b="1"/>
            </a:pPr>
            <a:endParaRPr lang="zh-CN"/>
          </a:p>
        </c:txPr>
        <c:crossAx val="157047808"/>
        <c:crosses val="autoZero"/>
        <c:crossBetween val="between"/>
      </c:valAx>
      <c:spPr>
        <a:noFill/>
        <a:effectLst>
          <a:outerShdw blurRad="50800" dist="50800" dir="5400000" algn="ctr" rotWithShape="0">
            <a:srgbClr val="000099"/>
          </a:outerShdw>
        </a:effectLst>
      </c:spPr>
    </c:plotArea>
    <c:legend>
      <c:legendPos val="r"/>
      <c:legendEntry>
        <c:idx val="0"/>
        <c:txPr>
          <a:bodyPr/>
          <a:lstStyle/>
          <a:p>
            <a:pPr>
              <a:defRPr sz="1200" b="1"/>
            </a:pPr>
            <a:endParaRPr lang="zh-CN"/>
          </a:p>
        </c:txPr>
      </c:legendEntry>
      <c:layout>
        <c:manualLayout>
          <c:xMode val="edge"/>
          <c:yMode val="edge"/>
          <c:x val="0.28224714797771011"/>
          <c:y val="3.9933864186030649E-2"/>
          <c:w val="0.42575016909815688"/>
          <c:h val="8.2922333458009548E-2"/>
        </c:manualLayout>
      </c:layout>
      <c:txPr>
        <a:bodyPr/>
        <a:lstStyle/>
        <a:p>
          <a:pPr>
            <a:defRPr b="1"/>
          </a:pPr>
          <a:endParaRPr lang="zh-CN"/>
        </a:p>
      </c:txPr>
    </c:legend>
    <c:plotVisOnly val="1"/>
    <c:dispBlanksAs val="gap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2014/7/4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《</a:t>
            </a:r>
            <a:r>
              <a:rPr lang="zh-CN" altLang="en-US" sz="1200" u="sng" dirty="0" smtClean="0">
                <a:solidFill>
                  <a:srgbClr val="000099"/>
                </a:solidFill>
              </a:rPr>
              <a:t>福布斯</a:t>
            </a:r>
            <a:r>
              <a:rPr lang="en-US" altLang="zh-CN" sz="1200" dirty="0" smtClean="0"/>
              <a:t>》</a:t>
            </a:r>
            <a:r>
              <a:rPr lang="zh-CN" altLang="en-US" sz="1200" dirty="0" smtClean="0"/>
              <a:t>日前评选出十位最年轻的亿万富翁，</a:t>
            </a:r>
            <a:r>
              <a:rPr lang="en-US" altLang="zh-CN" sz="1200" dirty="0" smtClean="0"/>
              <a:t>26</a:t>
            </a:r>
            <a:r>
              <a:rPr lang="zh-CN" altLang="en-US" sz="1200" dirty="0" smtClean="0"/>
              <a:t>岁的马克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扎克伯格以</a:t>
            </a:r>
            <a:r>
              <a:rPr lang="en-US" altLang="zh-CN" sz="1200" dirty="0" smtClean="0"/>
              <a:t>69</a:t>
            </a:r>
            <a:r>
              <a:rPr lang="zh-CN" altLang="en-US" sz="1200" dirty="0" smtClean="0"/>
              <a:t>亿美元的身价排在首位，他也因此成为世界上最年轻的亿万富翁。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780740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Mark, a driver in the U.S. who wants to go from Irvine to Riverside in California . 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Then the task is to choose the correct route, and whether the route is convenient depends on the requirements and constraints of Mark.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12361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1200" b="1" dirty="0" smtClean="0"/>
              <a:t>Yelp</a:t>
            </a:r>
            <a:r>
              <a:rPr lang="zh-CN" altLang="en-US" sz="1200" dirty="0" smtClean="0"/>
              <a:t>躺着中枪，股价大跌</a:t>
            </a:r>
            <a:r>
              <a:rPr lang="en-US" altLang="zh-CN" sz="1200" dirty="0" smtClean="0"/>
              <a:t>7%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1. Query the person.name index to find the row in person table with the name Alberto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Pepe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." [O(log2n)]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2. Given the person row returned by the index, get the identifier for that row.[O(1)]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3. Query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friend.person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a index to find all the rows in friend with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from previous. [O(log2x) : x&lt;&lt;m]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4. Given each of the k rows returned, get the person b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for those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rows. [O(k)]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5. For each k friend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, query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person.identifier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index for the row with friend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 [O(k 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6. Given the k person rows, get the name value for those rows. [O(k)]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1. Query the vertex.name index to find all the vertices in G with the name Alberto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Pepe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 [O(log2n)]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2. Given the vertex returned, get the k friend edges emanating from this vertex. [O(k + x)]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3. Given the k friend edges retrieved, get the k vertices on the heads of those edges. [O(k)]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4. Given these k vertices, get the k name properties of these vertices. [O(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ky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)]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《</a:t>
            </a:r>
            <a:r>
              <a:rPr lang="zh-CN" altLang="en-US" sz="1200" u="sng" dirty="0" smtClean="0">
                <a:solidFill>
                  <a:srgbClr val="000099"/>
                </a:solidFill>
              </a:rPr>
              <a:t>福布斯</a:t>
            </a:r>
            <a:r>
              <a:rPr lang="en-US" altLang="zh-CN" sz="1200" dirty="0" smtClean="0"/>
              <a:t>》</a:t>
            </a:r>
            <a:r>
              <a:rPr lang="zh-CN" altLang="en-US" sz="1200" dirty="0" smtClean="0"/>
              <a:t>日前评选出十位最年轻的亿万富翁，</a:t>
            </a:r>
            <a:r>
              <a:rPr lang="en-US" altLang="zh-CN" sz="1200" dirty="0" smtClean="0"/>
              <a:t>26</a:t>
            </a:r>
            <a:r>
              <a:rPr lang="zh-CN" altLang="en-US" sz="1200" dirty="0" smtClean="0"/>
              <a:t>岁的马克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扎克伯格以</a:t>
            </a:r>
            <a:r>
              <a:rPr lang="en-US" altLang="zh-CN" sz="1200" dirty="0" smtClean="0"/>
              <a:t>69</a:t>
            </a:r>
            <a:r>
              <a:rPr lang="zh-CN" altLang="en-US" sz="1200" dirty="0" smtClean="0"/>
              <a:t>亿美元的身价排在首位，他也因此成为世界上最年轻的亿万富翁。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71AACFD-2105-497E-AB4A-0CFD2A4F33AC}" type="datetime1">
              <a:rPr lang="zh-CN" altLang="en-US"/>
              <a:pPr>
                <a:defRPr/>
              </a:pPr>
              <a:t>2014/7/4</a:t>
            </a:fld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5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wm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wmf"/><Relationship Id="rId9" Type="http://schemas.openxmlformats.org/officeDocument/2006/relationships/image" Target="../media/image31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w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539552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28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大图搜索：挑战性与相关技术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  <a:p>
            <a:pPr algn="ctr">
              <a:lnSpc>
                <a:spcPct val="140000"/>
              </a:lnSpc>
            </a:pPr>
            <a:r>
              <a:rPr lang="en-US" altLang="zh-CN" sz="2800" b="1" dirty="0" smtClean="0">
                <a:solidFill>
                  <a:srgbClr val="000099"/>
                </a:solidFill>
                <a:latin typeface="+mj-lt"/>
                <a:ea typeface="黑体" pitchFamily="2" charset="-122"/>
              </a:rPr>
              <a:t>(Big Graph Search: Challenges and Techniques)</a:t>
            </a:r>
            <a:endParaRPr lang="zh-CN" altLang="en-US" sz="2800" b="1" dirty="0">
              <a:solidFill>
                <a:srgbClr val="000099"/>
              </a:solidFill>
              <a:latin typeface="+mj-lt"/>
              <a:ea typeface="黑体" pitchFamily="2" charset="-122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5229200"/>
            <a:ext cx="4427099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E7BB9F-3FB6-454C-A8E5-39E5BA12A921}" type="slidenum">
              <a:rPr lang="zh-CN" altLang="en-US"/>
              <a:pPr>
                <a:defRPr/>
              </a:pPr>
              <a:t>10</a:t>
            </a:fld>
            <a:endParaRPr lang="zh-CN" altLang="en-US"/>
          </a:p>
        </p:txBody>
      </p:sp>
      <p:sp>
        <p:nvSpPr>
          <p:cNvPr id="22" name="Rectangle 14"/>
          <p:cNvSpPr txBox="1">
            <a:spLocks noChangeArrowheads="1"/>
          </p:cNvSpPr>
          <p:nvPr/>
        </p:nvSpPr>
        <p:spPr bwMode="auto">
          <a:xfrm>
            <a:off x="323528" y="3409603"/>
            <a:ext cx="8496944" cy="451445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无处不在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, </a:t>
            </a:r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日常接触很多超大规模图！</a:t>
            </a:r>
          </a:p>
        </p:txBody>
      </p:sp>
      <p:pic>
        <p:nvPicPr>
          <p:cNvPr id="24" name="图片 23" descr="googlewebgrap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2022" y="476672"/>
            <a:ext cx="2554053" cy="2592287"/>
          </a:xfrm>
          <a:prstGeom prst="rect">
            <a:avLst/>
          </a:prstGeom>
        </p:spPr>
      </p:pic>
      <p:pic>
        <p:nvPicPr>
          <p:cNvPr id="25" name="图片 8" descr="unitedfacebook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8841" y="476672"/>
            <a:ext cx="2535647" cy="259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图片 27" descr="soil-food-we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096" y="464906"/>
            <a:ext cx="3400792" cy="2604054"/>
          </a:xfrm>
          <a:prstGeom prst="rect">
            <a:avLst/>
          </a:prstGeom>
        </p:spPr>
      </p:pic>
      <p:pic>
        <p:nvPicPr>
          <p:cNvPr id="2052" name="Picture 4" descr="C:\Users\LiJia\Desktop\2006311559485236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49080"/>
            <a:ext cx="305983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www.for68.com/upload/news/2008/3/18/liangf10920083181054373671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49080"/>
            <a:ext cx="2997924" cy="22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pic13.nipic.com/20110317/6886660_162554515001_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149080"/>
            <a:ext cx="2664296" cy="22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应用案例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1</a:t>
            </a:r>
            <a:endParaRPr lang="zh-CN" altLang="en-US" sz="3600" dirty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84784"/>
            <a:ext cx="8496944" cy="4896544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传统的软件剽窃检测工具难以检测出一些“深层”剽窃问题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marL="342900" lvl="1" indent="-342900">
              <a:buChar char="•"/>
            </a:pP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基于“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图模式匹配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”的新工具</a:t>
            </a:r>
            <a:endParaRPr lang="en-US" altLang="zh-CN" dirty="0" smtClean="0">
              <a:solidFill>
                <a:srgbClr val="FF0000"/>
              </a:solidFill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将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程序源代码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表示为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程序依赖图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[2]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. </a:t>
            </a:r>
            <a:endParaRPr lang="en-US" altLang="zh-CN" sz="2000" dirty="0"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ea typeface="黑体" pitchFamily="49" charset="-122"/>
              </a:rPr>
              <a:t>通过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图模式匹配检测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结构的相似性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来判断软件剽窃</a:t>
            </a:r>
            <a:endParaRPr lang="en-US" altLang="zh-CN" sz="2000" dirty="0">
              <a:latin typeface="Arial Unicode MS" pitchFamily="34" charset="-122"/>
              <a:ea typeface="黑体" pitchFamily="49" charset="-122"/>
            </a:endParaRPr>
          </a:p>
          <a:p>
            <a:pPr lvl="1"/>
            <a:endParaRPr lang="en-US" altLang="zh-CN" sz="2000" dirty="0">
              <a:latin typeface="Arial Unicode MS" pitchFamily="34" charset="-122"/>
              <a:ea typeface="黑体" pitchFamily="49" charset="-122"/>
            </a:endParaRPr>
          </a:p>
          <a:p>
            <a:pPr marL="457200" lvl="1" indent="0">
              <a:buNone/>
            </a:pPr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66CC"/>
                </a:solidFill>
              </a:rPr>
              <a:t>软件剽窃检测</a:t>
            </a:r>
            <a:r>
              <a:rPr lang="en-US" altLang="zh-CN" sz="2400" dirty="0" smtClean="0">
                <a:solidFill>
                  <a:srgbClr val="0066CC"/>
                </a:solidFill>
              </a:rPr>
              <a:t>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[1]</a:t>
            </a:r>
            <a:endParaRPr lang="en-US" altLang="zh-CN" sz="2400" baseline="3000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46" y="3429000"/>
            <a:ext cx="8323562" cy="32110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7882" y="3140968"/>
            <a:ext cx="3002001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6389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032" y="2996952"/>
            <a:ext cx="4048126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应用案例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2</a:t>
            </a:r>
            <a:endParaRPr lang="zh-CN" altLang="en-US" sz="3600" dirty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1800200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由于“</a:t>
            </a:r>
            <a:r>
              <a:rPr lang="zh-CN" altLang="en-US" sz="2000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基于位置的服务</a:t>
            </a:r>
            <a:r>
              <a:rPr lang="en-US" altLang="zh-CN" sz="2000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(LBS)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”的广泛应用，</a:t>
            </a:r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  <a:cs typeface="Arial Unicode MS" pitchFamily="34" charset="-122"/>
              </a:rPr>
              <a:t>图搜索</a:t>
            </a:r>
            <a:r>
              <a:rPr lang="zh-CN" altLang="en-US" sz="2000" dirty="0" smtClean="0">
                <a:ea typeface="黑体" pitchFamily="49" charset="-122"/>
                <a:cs typeface="Arial Unicode MS" pitchFamily="34" charset="-122"/>
              </a:rPr>
              <a:t>大量应用到交通网络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</a:t>
            </a:r>
          </a:p>
          <a:p>
            <a:pPr marL="342900" lvl="1" indent="-342900">
              <a:buChar char="•"/>
            </a:pPr>
            <a:r>
              <a:rPr lang="en-US" altLang="zh-CN" sz="2000" b="1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Example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司机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Mark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想从</a:t>
            </a:r>
            <a:r>
              <a:rPr lang="zh-CN" altLang="en-US" sz="2000" dirty="0" smtClean="0">
                <a:ea typeface="黑体" pitchFamily="49" charset="-122"/>
                <a:cs typeface="Arial Unicode MS" pitchFamily="34" charset="-122"/>
              </a:rPr>
              <a:t>美国加州的</a:t>
            </a:r>
            <a:r>
              <a:rPr lang="en-US" altLang="zh-CN" sz="2000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Irvine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ea typeface="黑体" pitchFamily="49" charset="-122"/>
                <a:cs typeface="Arial Unicode MS" pitchFamily="34" charset="-122"/>
              </a:rPr>
              <a:t>到</a:t>
            </a:r>
            <a:r>
              <a:rPr lang="en-US" altLang="zh-CN" sz="2000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Riverside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. </a:t>
            </a:r>
          </a:p>
          <a:p>
            <a:pPr lvl="1">
              <a:spcBef>
                <a:spcPts val="1200"/>
              </a:spcBef>
            </a:pPr>
            <a:r>
              <a:rPr lang="zh-CN" altLang="en-US" sz="1800" kern="1200" dirty="0" smtClean="0">
                <a:latin typeface="Arial Unicode MS" pitchFamily="34" charset="-122"/>
                <a:ea typeface="黑体" pitchFamily="49" charset="-122"/>
                <a:cs typeface="+mn-cs"/>
              </a:rPr>
              <a:t>如果</a:t>
            </a:r>
            <a:r>
              <a:rPr lang="en-US" altLang="zh-CN" sz="1800" b="1" kern="1200" dirty="0" smtClean="0">
                <a:latin typeface="Arial Unicode MS" pitchFamily="34" charset="-122"/>
                <a:ea typeface="黑体" pitchFamily="49" charset="-122"/>
                <a:cs typeface="+mn-cs"/>
              </a:rPr>
              <a:t>Mark</a:t>
            </a:r>
            <a:r>
              <a:rPr lang="zh-CN" altLang="en-US" sz="1800" kern="1200" dirty="0" smtClean="0">
                <a:latin typeface="Arial Unicode MS" pitchFamily="34" charset="-122"/>
                <a:ea typeface="黑体" pitchFamily="49" charset="-122"/>
                <a:cs typeface="+mn-cs"/>
              </a:rPr>
              <a:t>想驾驶</a:t>
            </a:r>
            <a:r>
              <a:rPr lang="en-US" altLang="zh-CN" sz="1800" b="1" kern="12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+mn-cs"/>
              </a:rPr>
              <a:t>car</a:t>
            </a:r>
            <a:r>
              <a:rPr lang="zh-CN" altLang="en-US" sz="1800" kern="1200" dirty="0" smtClean="0">
                <a:latin typeface="Arial Unicode MS" pitchFamily="34" charset="-122"/>
                <a:ea typeface="黑体" pitchFamily="49" charset="-122"/>
                <a:cs typeface="+mn-cs"/>
              </a:rPr>
              <a:t>最短的时间到达</a:t>
            </a:r>
            <a:r>
              <a:rPr lang="en-US" altLang="zh-CN" sz="1800" kern="1200" dirty="0" smtClean="0">
                <a:latin typeface="Arial Unicode MS" pitchFamily="34" charset="-122"/>
                <a:ea typeface="黑体" pitchFamily="49" charset="-122"/>
                <a:cs typeface="+mn-cs"/>
              </a:rPr>
              <a:t>Riverside</a:t>
            </a:r>
            <a:r>
              <a:rPr lang="en-US" altLang="zh-CN" sz="1800" kern="1200" dirty="0" smtClean="0">
                <a:ea typeface="黑体" pitchFamily="49" charset="-122"/>
                <a:cs typeface="+mn-cs"/>
              </a:rPr>
              <a:t>,</a:t>
            </a:r>
            <a:r>
              <a:rPr lang="zh-CN" altLang="en-US" sz="1800" kern="1200" dirty="0" smtClean="0">
                <a:ea typeface="黑体" pitchFamily="49" charset="-122"/>
                <a:cs typeface="+mn-cs"/>
              </a:rPr>
              <a:t>那么这个问题可以看做为</a:t>
            </a:r>
            <a:r>
              <a:rPr lang="zh-CN" altLang="en-US" sz="1800" kern="1200" dirty="0" smtClean="0">
                <a:solidFill>
                  <a:srgbClr val="FF0000"/>
                </a:solidFill>
                <a:ea typeface="黑体" pitchFamily="49" charset="-122"/>
                <a:cs typeface="+mn-cs"/>
              </a:rPr>
              <a:t>图的最短路径</a:t>
            </a:r>
            <a:r>
              <a:rPr lang="zh-CN" altLang="en-US" sz="1800" kern="1200" dirty="0" smtClean="0">
                <a:ea typeface="黑体" pitchFamily="49" charset="-122"/>
                <a:cs typeface="+mn-cs"/>
              </a:rPr>
              <a:t>问题，然后找到的方案是</a:t>
            </a:r>
            <a:r>
              <a:rPr lang="en-US" altLang="zh-CN" sz="1800" kern="1200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  <a:cs typeface="+mn-cs"/>
              </a:rPr>
              <a:t>State </a:t>
            </a:r>
            <a:r>
              <a:rPr lang="en-US" altLang="zh-CN" sz="1800" kern="1200" dirty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  <a:cs typeface="+mn-cs"/>
              </a:rPr>
              <a:t>Route 261</a:t>
            </a:r>
            <a:r>
              <a:rPr lang="en-US" altLang="zh-CN" sz="1800" kern="1200" dirty="0" smtClean="0">
                <a:latin typeface="Arial Unicode MS" pitchFamily="34" charset="-122"/>
                <a:ea typeface="黑体" pitchFamily="49" charset="-122"/>
                <a:cs typeface="+mn-cs"/>
              </a:rPr>
              <a:t>.</a:t>
            </a:r>
          </a:p>
          <a:p>
            <a:pPr lvl="1"/>
            <a:endParaRPr lang="en-US" altLang="zh-CN" sz="2000" kern="1200" dirty="0"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66CC"/>
                </a:solidFill>
              </a:rPr>
              <a:t>路线规划</a:t>
            </a:r>
            <a:r>
              <a:rPr lang="en-US" altLang="zh-CN" sz="2400" dirty="0" smtClean="0">
                <a:solidFill>
                  <a:srgbClr val="0066CC"/>
                </a:solidFill>
              </a:rPr>
              <a:t>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[3]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3645024"/>
            <a:ext cx="4608512" cy="18097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Char char="–"/>
            </a:pPr>
            <a:r>
              <a:rPr lang="zh-CN" altLang="en-US" dirty="0" smtClean="0">
                <a:latin typeface="Arial Unicode MS" pitchFamily="34" charset="-122"/>
                <a:ea typeface="+mn-ea"/>
              </a:rPr>
              <a:t>如果</a:t>
            </a:r>
            <a:r>
              <a:rPr lang="en-US" altLang="zh-CN" b="1" dirty="0" smtClean="0">
                <a:latin typeface="Arial Unicode MS" pitchFamily="34" charset="-122"/>
                <a:ea typeface="+mn-ea"/>
              </a:rPr>
              <a:t>Mark</a:t>
            </a:r>
            <a:r>
              <a:rPr lang="zh-CN" altLang="en-US" dirty="0" smtClean="0">
                <a:latin typeface="Arial Unicode MS" pitchFamily="34" charset="-122"/>
                <a:ea typeface="+mn-ea"/>
              </a:rPr>
              <a:t>想驾驶</a:t>
            </a:r>
            <a:r>
              <a:rPr lang="en-US" altLang="zh-CN" b="1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truck</a:t>
            </a:r>
            <a:r>
              <a:rPr lang="zh-CN" altLang="en-US" dirty="0" smtClean="0">
                <a:latin typeface="Arial Unicode MS" pitchFamily="34" charset="-122"/>
                <a:ea typeface="+mn-ea"/>
              </a:rPr>
              <a:t>运输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危险物品</a:t>
            </a:r>
            <a:r>
              <a:rPr lang="zh-CN" altLang="en-US" dirty="0" smtClean="0">
                <a:latin typeface="Arial Unicode MS" pitchFamily="34" charset="-122"/>
                <a:ea typeface="+mn-ea"/>
              </a:rPr>
              <a:t>，则有的</a:t>
            </a:r>
            <a:r>
              <a:rPr lang="zh-CN" altLang="en-US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路和桥</a:t>
            </a:r>
            <a:r>
              <a:rPr lang="zh-CN" altLang="en-US" dirty="0" smtClean="0">
                <a:latin typeface="Arial Unicode MS" pitchFamily="34" charset="-122"/>
                <a:ea typeface="+mn-ea"/>
              </a:rPr>
              <a:t>是不允许通过的，路线的选择是受约束的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. </a:t>
            </a:r>
            <a:r>
              <a:rPr lang="zh-CN" altLang="en-US" dirty="0" smtClean="0">
                <a:latin typeface="Arial Unicode MS" pitchFamily="34" charset="-122"/>
                <a:ea typeface="+mn-ea"/>
              </a:rPr>
              <a:t>这样可以通过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正则表达式</a:t>
            </a:r>
            <a:r>
              <a:rPr lang="zh-CN" altLang="en-US" dirty="0" smtClean="0">
                <a:latin typeface="Arial Unicode MS" pitchFamily="34" charset="-122"/>
                <a:ea typeface="+mn-ea"/>
              </a:rPr>
              <a:t>等方法来表达约束条件来搜索最佳的交通路线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.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dirty="0" smtClean="0">
                <a:solidFill>
                  <a:srgbClr val="000000"/>
                </a:solidFill>
                <a:latin typeface="Arial Unicode MS" pitchFamily="34" charset="-122"/>
                <a:ea typeface="黑体"/>
              </a:rPr>
              <a:t>如果</a:t>
            </a:r>
            <a:r>
              <a:rPr lang="zh-CN" altLang="en-US" dirty="0" smtClean="0">
                <a:latin typeface="Arial Unicode MS" pitchFamily="34" charset="-122"/>
                <a:ea typeface="+mn-ea"/>
              </a:rPr>
              <a:t>考虑的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实时交通情况</a:t>
            </a:r>
            <a:r>
              <a:rPr lang="zh-CN" altLang="en-US" dirty="0" smtClean="0">
                <a:latin typeface="Arial Unicode MS" pitchFamily="34" charset="-122"/>
                <a:ea typeface="+mn-ea"/>
              </a:rPr>
              <a:t>。。。</a:t>
            </a:r>
            <a:endParaRPr lang="en-US" altLang="zh-CN" dirty="0">
              <a:latin typeface="Arial Unicode MS" pitchFamily="34" charset="-122"/>
              <a:ea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364088" y="609329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244408" y="3501008"/>
            <a:ext cx="432048" cy="432048"/>
          </a:xfrm>
          <a:prstGeom prst="ellipse">
            <a:avLst/>
          </a:prstGeom>
          <a:noFill/>
          <a:ln w="28575">
            <a:solidFill>
              <a:srgbClr val="00009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5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应用案例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3</a:t>
            </a:r>
            <a:endParaRPr lang="zh-CN" altLang="en-US" sz="3600" dirty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1456096"/>
            <a:ext cx="8501122" cy="1180816"/>
          </a:xfrm>
        </p:spPr>
        <p:txBody>
          <a:bodyPr/>
          <a:lstStyle/>
          <a:p>
            <a:pPr marL="0" lvl="1" indent="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  <a:ea typeface="黑体" pitchFamily="49" charset="-122"/>
              </a:rPr>
              <a:t>推荐系统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</a:rPr>
              <a:t>有着广泛的应用，如</a:t>
            </a:r>
            <a:r>
              <a:rPr lang="en-US" altLang="zh-CN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social </a:t>
            </a:r>
            <a:r>
              <a:rPr lang="en-US" altLang="zh-CN" dirty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matching systems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</a:rPr>
              <a:t>. </a:t>
            </a:r>
          </a:p>
          <a:p>
            <a:pPr marL="0" lvl="1" indent="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图搜索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</a:rPr>
              <a:t>是一种非常有用的推荐工具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</a:rPr>
              <a:t>.</a:t>
            </a:r>
          </a:p>
          <a:p>
            <a:pPr lvl="1"/>
            <a:endParaRPr lang="en-US" altLang="zh-CN" sz="2000" dirty="0">
              <a:latin typeface="Arial Unicode MS" pitchFamily="34" charset="-122"/>
              <a:ea typeface="黑体" pitchFamily="49" charset="-122"/>
            </a:endParaRPr>
          </a:p>
          <a:p>
            <a:pPr lvl="1"/>
            <a:endParaRPr lang="en-US" altLang="zh-CN" sz="2000" dirty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66CC"/>
                </a:solidFill>
              </a:rPr>
              <a:t>推荐系统</a:t>
            </a:r>
            <a:r>
              <a:rPr lang="en-US" altLang="zh-CN" sz="2400" dirty="0" smtClean="0">
                <a:solidFill>
                  <a:srgbClr val="0066CC"/>
                </a:solidFill>
              </a:rPr>
              <a:t>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[4]</a:t>
            </a:r>
            <a:r>
              <a:rPr lang="en-US" altLang="zh-CN" sz="2400" dirty="0" smtClean="0">
                <a:solidFill>
                  <a:srgbClr val="0066CC"/>
                </a:solidFill>
              </a:rPr>
              <a:t>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pic>
        <p:nvPicPr>
          <p:cNvPr id="4098" name="Picture 2" descr="C:\Users\LiJia\AppData\Roaming\Tencent\Users\784971087\QQ\WinTemp\RichOle\1RCJ`H][78W_D~VN6]`UGS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2183" y="2574952"/>
            <a:ext cx="4079809" cy="344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4"/>
          <p:cNvSpPr txBox="1">
            <a:spLocks/>
          </p:cNvSpPr>
          <p:nvPr/>
        </p:nvSpPr>
        <p:spPr bwMode="auto">
          <a:xfrm>
            <a:off x="179512" y="3356992"/>
            <a:ext cx="4968552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000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猎头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想找一位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生物学家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(Bio)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来帮助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一组软件开发人员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(SEs)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来分析基因数据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. 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猎头通过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专家推荐网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(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如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L</a:t>
            </a:r>
            <a:r>
              <a:rPr kumimoji="0" lang="en-US" altLang="zh-CN" sz="2000" b="0" i="0" u="none" strike="noStrike" kern="0" cap="none" spc="0" normalizeH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inkedIn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)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搜索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</a:t>
            </a:r>
            <a:endParaRPr kumimoji="0" lang="en-US" altLang="zh-CN" sz="2000" b="0" i="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图中顶点表示人，标签为专长</a:t>
            </a:r>
            <a:endParaRPr kumimoji="0" lang="en-US" altLang="zh-CN" sz="2000" b="0" i="0" u="none" strike="noStrike" kern="0" cap="none" spc="0" normalizeH="0" noProof="0" dirty="0" smtClean="0">
              <a:ln>
                <a:noFill/>
              </a:ln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2000" kern="0" dirty="0" smtClean="0">
                <a:latin typeface="Arial Unicode MS" pitchFamily="34" charset="-122"/>
                <a:ea typeface="+mn-ea"/>
              </a:rPr>
              <a:t>图中边表示推荐，如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HR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推荐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Bio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, AI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</a:t>
            </a:r>
            <a:r>
              <a:rPr kumimoji="0" lang="zh-CN" altLang="en-US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推荐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DM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23293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提纲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80728"/>
            <a:ext cx="8501122" cy="5429288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zh-CN" altLang="en-US" sz="2800" dirty="0" smtClean="0">
                <a:latin typeface="Arial Unicode MS" pitchFamily="34" charset="-122"/>
                <a:ea typeface="黑体" pitchFamily="49" charset="-122"/>
              </a:rPr>
              <a:t>什么是图搜索</a:t>
            </a:r>
            <a:r>
              <a:rPr lang="en-US" altLang="zh-CN" sz="2800" dirty="0" smtClean="0">
                <a:latin typeface="Arial Unicode MS" pitchFamily="34" charset="-122"/>
                <a:ea typeface="黑体" pitchFamily="49" charset="-122"/>
              </a:rPr>
              <a:t>?</a:t>
            </a:r>
          </a:p>
          <a:p>
            <a:pPr>
              <a:spcBef>
                <a:spcPts val="2400"/>
              </a:spcBef>
            </a:pPr>
            <a:r>
              <a:rPr lang="zh-CN" altLang="en-US" sz="2800" dirty="0" smtClean="0">
                <a:ea typeface="黑体" pitchFamily="49" charset="-122"/>
              </a:rPr>
              <a:t>为什么需要图搜索</a:t>
            </a:r>
            <a:r>
              <a:rPr lang="en-US" altLang="zh-CN" sz="2800" dirty="0" smtClean="0">
                <a:latin typeface="Arial Unicode MS" pitchFamily="34" charset="-122"/>
                <a:ea typeface="黑体" pitchFamily="49" charset="-122"/>
              </a:rPr>
              <a:t>?</a:t>
            </a:r>
          </a:p>
          <a:p>
            <a:pPr>
              <a:spcBef>
                <a:spcPts val="2400"/>
              </a:spcBef>
            </a:pPr>
            <a:r>
              <a:rPr lang="zh-CN" altLang="en-US" sz="2800" dirty="0" smtClean="0">
                <a:latin typeface="Arial Unicode MS" pitchFamily="34" charset="-122"/>
                <a:ea typeface="黑体" pitchFamily="49" charset="-122"/>
              </a:rPr>
              <a:t>挑战性与</a:t>
            </a:r>
            <a:r>
              <a:rPr lang="zh-CN" altLang="en-US" sz="2800" dirty="0" smtClean="0">
                <a:ea typeface="黑体" pitchFamily="49" charset="-122"/>
              </a:rPr>
              <a:t>科学问题</a:t>
            </a:r>
            <a:endParaRPr lang="en-US" altLang="zh-CN" sz="2800" dirty="0" smtClean="0">
              <a:ea typeface="黑体" pitchFamily="49" charset="-122"/>
            </a:endParaRPr>
          </a:p>
          <a:p>
            <a:pPr>
              <a:spcBef>
                <a:spcPts val="2400"/>
              </a:spcBef>
            </a:pPr>
            <a:r>
              <a:rPr lang="zh-CN" altLang="en-US" sz="2800" dirty="0" smtClean="0">
                <a:latin typeface="Arial Unicode MS" pitchFamily="34" charset="-122"/>
                <a:ea typeface="黑体" pitchFamily="49" charset="-122"/>
              </a:rPr>
              <a:t>大图搜索相关技术</a:t>
            </a:r>
            <a:endParaRPr lang="en-US" altLang="zh-CN" sz="2800" dirty="0" smtClean="0">
              <a:latin typeface="Arial Unicode MS" pitchFamily="34" charset="-122"/>
              <a:ea typeface="黑体" pitchFamily="49" charset="-122"/>
            </a:endParaRPr>
          </a:p>
          <a:p>
            <a:pPr>
              <a:spcBef>
                <a:spcPts val="2400"/>
              </a:spcBef>
            </a:pPr>
            <a:r>
              <a:rPr lang="zh-CN" altLang="en-US" sz="2800" dirty="0" smtClean="0">
                <a:ea typeface="黑体" pitchFamily="49" charset="-122"/>
              </a:rPr>
              <a:t>总结</a:t>
            </a:r>
            <a:endParaRPr lang="en-US" altLang="zh-CN" sz="2800" dirty="0" smtClean="0">
              <a:latin typeface="Arial Unicode MS" pitchFamily="34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65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776108"/>
            <a:ext cx="8358246" cy="144498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什么是图搜索？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(What is Graph Search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？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图搜索</a:t>
            </a:r>
            <a:endParaRPr lang="en-US" altLang="zh-CN" sz="36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5" y="98072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66CC"/>
                </a:solidFill>
              </a:rPr>
              <a:t>提出统一的定义</a:t>
            </a:r>
            <a:r>
              <a:rPr lang="en-US" altLang="zh-CN" sz="2000" dirty="0" smtClean="0">
                <a:solidFill>
                  <a:srgbClr val="0066CC"/>
                </a:solidFill>
              </a:rPr>
              <a:t>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[5] (</a:t>
            </a:r>
            <a:r>
              <a:rPr lang="zh-CN" altLang="en-US" sz="2000" baseline="30000" dirty="0" smtClean="0">
                <a:solidFill>
                  <a:srgbClr val="0066CC"/>
                </a:solidFill>
              </a:rPr>
              <a:t>始叫图匹配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)</a:t>
            </a:r>
            <a:r>
              <a:rPr lang="en-US" altLang="zh-CN" sz="2000" dirty="0" smtClean="0">
                <a:solidFill>
                  <a:srgbClr val="0066CC"/>
                </a:solidFill>
              </a:rPr>
              <a:t>: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5" y="292494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0066CC"/>
                </a:solidFill>
              </a:rPr>
              <a:t>标注：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 bwMode="auto">
          <a:xfrm rot="10800000" flipV="1">
            <a:off x="395536" y="1484784"/>
            <a:ext cx="8352928" cy="1296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给定模式图</a:t>
            </a:r>
            <a:r>
              <a:rPr lang="en-US" altLang="zh-CN" sz="2400" kern="0" dirty="0" err="1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G</a:t>
            </a:r>
            <a:r>
              <a:rPr lang="en-US" altLang="zh-CN" sz="2400" kern="0" baseline="-25000" dirty="0" err="1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p</a:t>
            </a: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和数据图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G</a:t>
            </a:r>
            <a:r>
              <a:rPr lang="en-US" altLang="zh-CN" sz="2400" kern="0" dirty="0" smtClean="0">
                <a:latin typeface="Arial Unicode MS" pitchFamily="34" charset="-122"/>
                <a:ea typeface="黑体" pitchFamily="49" charset="-122"/>
              </a:rPr>
              <a:t>: </a:t>
            </a:r>
            <a:endParaRPr lang="en-US" altLang="zh-CN" sz="2400" kern="0" dirty="0" smtClean="0">
              <a:solidFill>
                <a:srgbClr val="0066CC"/>
              </a:solidFill>
              <a:latin typeface="Arial Unicode MS" pitchFamily="34" charset="-122"/>
              <a:ea typeface="黑体" pitchFamily="49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检测是否</a:t>
            </a:r>
            <a:r>
              <a:rPr lang="en-US" altLang="zh-CN" sz="2400" kern="0" dirty="0" err="1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G</a:t>
            </a:r>
            <a:r>
              <a:rPr lang="en-US" altLang="zh-CN" sz="2400" kern="0" baseline="-25000" dirty="0" err="1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p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‘‘match’’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 G;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查找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G</a:t>
            </a: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中所有 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‘‘match’’ </a:t>
            </a:r>
            <a:r>
              <a:rPr lang="en-US" altLang="zh-CN" sz="2400" kern="0" dirty="0" err="1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G</a:t>
            </a:r>
            <a:r>
              <a:rPr lang="en-US" altLang="zh-CN" sz="2400" kern="0" baseline="-25000" dirty="0" err="1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p</a:t>
            </a: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的子图</a:t>
            </a:r>
            <a:endParaRPr lang="en-US" altLang="zh-CN" sz="2400" kern="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1" name="内容占位符 4"/>
          <p:cNvSpPr txBox="1">
            <a:spLocks/>
          </p:cNvSpPr>
          <p:nvPr/>
        </p:nvSpPr>
        <p:spPr bwMode="auto">
          <a:xfrm rot="10800000" flipV="1">
            <a:off x="395536" y="3469070"/>
            <a:ext cx="8424936" cy="276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200" b="1" kern="0" dirty="0" smtClean="0">
                <a:latin typeface="Arial Unicode MS" pitchFamily="34" charset="-122"/>
                <a:ea typeface="黑体" pitchFamily="49" charset="-122"/>
              </a:rPr>
              <a:t>两类查询</a:t>
            </a:r>
            <a:r>
              <a:rPr lang="en-US" altLang="zh-CN" sz="2200" b="1" kern="0" dirty="0" smtClean="0">
                <a:latin typeface="Arial Unicode MS" pitchFamily="34" charset="-122"/>
                <a:ea typeface="黑体" pitchFamily="49" charset="-122"/>
              </a:rPr>
              <a:t>: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200" kern="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布尔查询</a:t>
            </a:r>
            <a:r>
              <a:rPr lang="en-US" altLang="zh-CN" sz="2200" kern="0" dirty="0" smtClean="0">
                <a:latin typeface="Arial Unicode MS" pitchFamily="34" charset="-122"/>
                <a:ea typeface="黑体" pitchFamily="49" charset="-122"/>
              </a:rPr>
              <a:t>(Yes/No)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200" kern="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函数查询</a:t>
            </a:r>
            <a:r>
              <a:rPr lang="zh-CN" altLang="en-US" sz="2200" kern="0" dirty="0" smtClean="0">
                <a:latin typeface="Arial Unicode MS" pitchFamily="34" charset="-122"/>
                <a:ea typeface="黑体" pitchFamily="49" charset="-122"/>
              </a:rPr>
              <a:t>，可以调用布尔查询</a:t>
            </a:r>
            <a:endParaRPr lang="en-US" altLang="zh-CN" sz="2200" kern="0" dirty="0" smtClean="0">
              <a:latin typeface="Arial Unicode MS" pitchFamily="34" charset="-122"/>
              <a:ea typeface="黑体" pitchFamily="49" charset="-122"/>
            </a:endParaRP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000" kern="0" dirty="0" smtClean="0">
                <a:latin typeface="Arial Unicode MS" pitchFamily="34" charset="-122"/>
                <a:ea typeface="黑体" pitchFamily="49" charset="-122"/>
              </a:rPr>
              <a:t>图中顶点或者边常常带有标签</a:t>
            </a:r>
            <a:endParaRPr lang="en-US" altLang="zh-CN" sz="2000" kern="0" dirty="0" smtClean="0">
              <a:latin typeface="Arial Unicode MS" pitchFamily="34" charset="-122"/>
              <a:ea typeface="黑体" pitchFamily="49" charset="-122"/>
            </a:endParaRP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zh-CN" altLang="en-US" sz="2000" kern="0" dirty="0" smtClean="0">
                <a:latin typeface="Arial Unicode MS" pitchFamily="34" charset="-122"/>
                <a:ea typeface="黑体" pitchFamily="49" charset="-122"/>
              </a:rPr>
              <a:t>模式图通常比较小</a:t>
            </a:r>
            <a:r>
              <a:rPr lang="en-US" altLang="zh-CN" sz="2000" kern="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kern="0" dirty="0" smtClean="0">
                <a:latin typeface="Arial Unicode MS" pitchFamily="34" charset="-122"/>
                <a:ea typeface="黑体" pitchFamily="49" charset="-122"/>
              </a:rPr>
              <a:t>如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10</a:t>
            </a:r>
            <a:r>
              <a:rPr lang="zh-CN" altLang="en-US" sz="2000" kern="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个顶点</a:t>
            </a:r>
            <a:r>
              <a:rPr lang="en-US" altLang="zh-CN" sz="2000" kern="0" dirty="0" smtClean="0">
                <a:latin typeface="Arial Unicode MS" pitchFamily="34" charset="-122"/>
                <a:ea typeface="黑体" pitchFamily="49" charset="-122"/>
              </a:rPr>
              <a:t>), </a:t>
            </a:r>
            <a:r>
              <a:rPr lang="zh-CN" altLang="en-US" sz="2000" kern="0" dirty="0" smtClean="0">
                <a:latin typeface="Arial Unicode MS" pitchFamily="34" charset="-122"/>
                <a:ea typeface="黑体" pitchFamily="49" charset="-122"/>
              </a:rPr>
              <a:t>但数据图很大</a:t>
            </a:r>
            <a:r>
              <a:rPr lang="en-US" altLang="zh-CN" sz="2000" kern="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kern="0" dirty="0" smtClean="0">
                <a:latin typeface="Arial Unicode MS" pitchFamily="34" charset="-122"/>
                <a:ea typeface="黑体" pitchFamily="49" charset="-122"/>
              </a:rPr>
              <a:t>如</a:t>
            </a:r>
            <a:r>
              <a:rPr lang="zh-CN" altLang="en-US" sz="2000" kern="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上亿个顶点</a:t>
            </a:r>
            <a:r>
              <a:rPr lang="en-US" altLang="zh-CN" sz="2000" kern="0" dirty="0" smtClean="0">
                <a:latin typeface="Arial Unicode MS" pitchFamily="34" charset="-122"/>
                <a:ea typeface="黑体" pitchFamily="49" charset="-122"/>
              </a:rPr>
              <a:t>)</a:t>
            </a: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31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图搜索</a:t>
            </a:r>
            <a:endParaRPr lang="en-US" altLang="zh-CN" sz="36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32048" y="951111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不同的</a:t>
            </a:r>
            <a:r>
              <a:rPr lang="en-US" altLang="zh-CN" sz="2400" dirty="0" smtClean="0">
                <a:solidFill>
                  <a:srgbClr val="FF0000"/>
                </a:solidFill>
              </a:rPr>
              <a:t>“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match</a:t>
            </a:r>
            <a:r>
              <a:rPr lang="en-US" altLang="zh-CN" sz="2400" dirty="0" smtClean="0">
                <a:solidFill>
                  <a:srgbClr val="FF0000"/>
                </a:solidFill>
              </a:rPr>
              <a:t>”</a:t>
            </a:r>
            <a:r>
              <a:rPr lang="zh-CN" altLang="en-US" sz="2400" dirty="0" smtClean="0">
                <a:solidFill>
                  <a:srgbClr val="FF0000"/>
                </a:solidFill>
              </a:rPr>
              <a:t>语义</a:t>
            </a:r>
            <a:r>
              <a:rPr lang="zh-CN" altLang="en-US" sz="2400" dirty="0" smtClean="0">
                <a:solidFill>
                  <a:schemeClr val="tx1"/>
                </a:solidFill>
              </a:rPr>
              <a:t>表示</a:t>
            </a:r>
            <a:r>
              <a:rPr lang="zh-CN" altLang="en-US" sz="2400" dirty="0" smtClean="0">
                <a:solidFill>
                  <a:srgbClr val="FF0000"/>
                </a:solidFill>
              </a:rPr>
              <a:t>不同类型的图搜索</a:t>
            </a:r>
            <a:r>
              <a:rPr lang="en-US" altLang="zh-CN" sz="2400" dirty="0" smtClean="0">
                <a:solidFill>
                  <a:schemeClr val="tx1"/>
                </a:solidFill>
              </a:rPr>
              <a:t>, </a:t>
            </a:r>
            <a:r>
              <a:rPr lang="zh-CN" altLang="en-US" sz="2400" dirty="0" smtClean="0">
                <a:solidFill>
                  <a:schemeClr val="tx1"/>
                </a:solidFill>
              </a:rPr>
              <a:t>包括</a:t>
            </a:r>
            <a:r>
              <a:rPr lang="en-US" altLang="zh-CN" sz="2400" dirty="0" smtClean="0">
                <a:solidFill>
                  <a:schemeClr val="tx1"/>
                </a:solidFill>
              </a:rPr>
              <a:t>: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10" name="内容占位符 4"/>
          <p:cNvSpPr txBox="1">
            <a:spLocks/>
          </p:cNvSpPr>
          <p:nvPr/>
        </p:nvSpPr>
        <p:spPr bwMode="auto">
          <a:xfrm rot="10800000" flipV="1">
            <a:off x="467544" y="1916827"/>
            <a:ext cx="8352928" cy="324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最短路径</a:t>
            </a:r>
            <a:r>
              <a:rPr lang="en-US" altLang="zh-CN" sz="2400" kern="0" dirty="0" smtClean="0">
                <a:latin typeface="Arial Unicode MS" pitchFamily="34" charset="-122"/>
                <a:ea typeface="黑体" pitchFamily="49" charset="-122"/>
              </a:rPr>
              <a:t>/</a:t>
            </a: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距离</a:t>
            </a:r>
            <a:r>
              <a:rPr lang="en-US" altLang="zh-CN" sz="2400" kern="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[3]</a:t>
            </a: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子图同构 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[11]</a:t>
            </a:r>
            <a:endParaRPr lang="en-US" altLang="zh-CN" sz="2400" kern="0" dirty="0" smtClean="0">
              <a:latin typeface="Arial Unicode MS" pitchFamily="34" charset="-122"/>
              <a:ea typeface="黑体" pitchFamily="49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图同态及其扩展</a:t>
            </a:r>
            <a:r>
              <a:rPr lang="en-US" altLang="zh-CN" sz="2400" kern="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[9]</a:t>
            </a:r>
            <a:endParaRPr lang="en-US" altLang="zh-CN" sz="2400" kern="0" dirty="0" smtClean="0">
              <a:latin typeface="Arial Unicode MS" pitchFamily="34" charset="-122"/>
              <a:ea typeface="黑体" pitchFamily="49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图模拟及其扩展</a:t>
            </a:r>
            <a:r>
              <a:rPr lang="en-US" altLang="zh-CN" sz="2400" kern="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[7,8]</a:t>
            </a:r>
            <a:endParaRPr lang="en-US" altLang="zh-CN" sz="2400" kern="0" dirty="0" smtClean="0">
              <a:latin typeface="Arial Unicode MS" pitchFamily="34" charset="-122"/>
              <a:ea typeface="黑体" pitchFamily="49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图关键字搜索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[6]</a:t>
            </a:r>
            <a:endParaRPr lang="en-US" altLang="zh-CN" sz="2400" kern="0" dirty="0" smtClean="0">
              <a:latin typeface="Arial Unicode MS" pitchFamily="34" charset="-122"/>
              <a:ea typeface="黑体" pitchFamily="49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紧邻查询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[10]</a:t>
            </a: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  <a:ea typeface="黑体" pitchFamily="49" charset="-122"/>
              </a:rPr>
              <a:t>… </a:t>
            </a: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2400" kern="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2" name="Rectangle 14"/>
          <p:cNvSpPr txBox="1">
            <a:spLocks noChangeArrowheads="1"/>
          </p:cNvSpPr>
          <p:nvPr/>
        </p:nvSpPr>
        <p:spPr bwMode="auto">
          <a:xfrm>
            <a:off x="395536" y="5589240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图搜索是一个非常“</a:t>
            </a:r>
            <a:r>
              <a:rPr lang="en-US" altLang="zh-CN" sz="24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general</a:t>
            </a:r>
            <a:r>
              <a:rPr lang="zh-CN" altLang="en-US" sz="24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”概念</a:t>
            </a:r>
            <a:r>
              <a:rPr lang="en-US" altLang="zh-CN" sz="24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!</a:t>
            </a:r>
            <a:endParaRPr lang="zh-CN" altLang="en-US" sz="2400" b="1" dirty="0">
              <a:solidFill>
                <a:srgbClr val="FF0000"/>
              </a:solidFill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31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285720" y="2776108"/>
            <a:ext cx="8358246" cy="1805020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为什么需要图搜索</a:t>
            </a:r>
            <a:r>
              <a:rPr lang="en-US" altLang="zh-CN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?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kern="0" noProof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(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Graph Search, Why Bother?)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The need for a Social Search Engine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43000" y="2780928"/>
            <a:ext cx="9001000" cy="1584176"/>
          </a:xfrm>
        </p:spPr>
        <p:txBody>
          <a:bodyPr/>
          <a:lstStyle/>
          <a:p>
            <a:r>
              <a:rPr lang="zh-CN" altLang="en-US" sz="20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文件系统</a:t>
            </a:r>
            <a:r>
              <a:rPr lang="en-US" altLang="zh-CN" sz="20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– 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1960</a:t>
            </a: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年代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非常简单的搜索功能</a:t>
            </a: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  <a:p>
            <a:r>
              <a:rPr lang="zh-CN" altLang="en-US" sz="20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数据库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     -  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1960</a:t>
            </a: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中期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：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SQL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查询语言</a:t>
            </a: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  <a:p>
            <a:r>
              <a:rPr lang="zh-CN" altLang="en-US" sz="20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互联网</a:t>
            </a:r>
            <a:r>
              <a:rPr lang="en-US" altLang="zh-CN" sz="20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    -  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1990</a:t>
            </a: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年代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：关键字搜索引擎</a:t>
            </a: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  <a:p>
            <a:r>
              <a:rPr lang="zh-CN" altLang="en-US" sz="20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社会网络</a:t>
            </a:r>
            <a:r>
              <a:rPr lang="en-US" altLang="zh-CN" sz="20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 - </a:t>
            </a:r>
            <a:r>
              <a:rPr lang="en-US" altLang="zh-CN" sz="2000" dirty="0" smtClean="0">
                <a:solidFill>
                  <a:srgbClr val="C00000"/>
                </a:solidFill>
                <a:ea typeface="黑体" pitchFamily="49" charset="-122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1990</a:t>
            </a:r>
            <a:r>
              <a:rPr lang="zh-CN" altLang="en-US" sz="2000" dirty="0" smtClean="0">
                <a:solidFill>
                  <a:srgbClr val="C00000"/>
                </a:solidFill>
                <a:ea typeface="黑体" pitchFamily="49" charset="-122"/>
              </a:rPr>
              <a:t>后期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</a:t>
            </a:r>
            <a:r>
              <a:rPr lang="en-US" altLang="zh-CN" sz="2000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         </a:t>
            </a:r>
            <a:r>
              <a:rPr lang="en-US" altLang="zh-CN" sz="2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rial Unicode MS" pitchFamily="34" charset="-122"/>
                <a:ea typeface="黑体" pitchFamily="49" charset="-122"/>
              </a:rPr>
              <a:t> </a:t>
            </a: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  <a:p>
            <a:pPr marL="0" indent="0">
              <a:buNone/>
            </a:pPr>
            <a:endParaRPr lang="en-US" altLang="zh-CN" sz="2000" dirty="0">
              <a:latin typeface="Arial Unicode MS" pitchFamily="34" charset="-122"/>
              <a:ea typeface="黑体" pitchFamily="49" charset="-122"/>
            </a:endParaRPr>
          </a:p>
          <a:p>
            <a:pPr marL="0" indent="0">
              <a:buNone/>
            </a:pP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  <a:p>
            <a:pPr marL="0" indent="0">
              <a:buNone/>
            </a:pPr>
            <a:endParaRPr lang="zh-CN" altLang="en-US" sz="2000" dirty="0">
              <a:latin typeface="Arial Unicode MS" pitchFamily="34" charset="-122"/>
              <a:ea typeface="黑体" pitchFamily="49" charset="-122"/>
            </a:endParaRPr>
          </a:p>
        </p:txBody>
      </p:sp>
      <p:grpSp>
        <p:nvGrpSpPr>
          <p:cNvPr id="3" name="组合 46"/>
          <p:cNvGrpSpPr/>
          <p:nvPr/>
        </p:nvGrpSpPr>
        <p:grpSpPr>
          <a:xfrm>
            <a:off x="174079" y="1003529"/>
            <a:ext cx="8100962" cy="1777399"/>
            <a:chOff x="71438" y="4315897"/>
            <a:chExt cx="8100962" cy="1777399"/>
          </a:xfrm>
        </p:grpSpPr>
        <p:sp>
          <p:nvSpPr>
            <p:cNvPr id="51" name="Text Box 14"/>
            <p:cNvSpPr txBox="1">
              <a:spLocks noChangeArrowheads="1"/>
            </p:cNvSpPr>
            <p:nvPr/>
          </p:nvSpPr>
          <p:spPr>
            <a:xfrm>
              <a:off x="71438" y="5754742"/>
              <a:ext cx="1476226" cy="338554"/>
            </a:xfrm>
            <a:prstGeom prst="rect">
              <a:avLst/>
            </a:prstGeom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zh-CN" altLang="en-US" sz="1600" b="1" dirty="0" smtClean="0">
                  <a:latin typeface="黑体" pitchFamily="49" charset="-122"/>
                  <a:ea typeface="黑体" pitchFamily="49" charset="-122"/>
                </a:rPr>
                <a:t>文件系统</a:t>
              </a:r>
              <a:endParaRPr lang="zh-CN" altLang="en-US" sz="1600" b="1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2" name="Text Box 14"/>
            <p:cNvSpPr txBox="1">
              <a:spLocks noChangeArrowheads="1"/>
            </p:cNvSpPr>
            <p:nvPr/>
          </p:nvSpPr>
          <p:spPr bwMode="auto">
            <a:xfrm>
              <a:off x="1691680" y="5755158"/>
              <a:ext cx="135731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zh-CN" altLang="en-US" sz="1600" b="1" dirty="0" smtClean="0">
                  <a:latin typeface="+mj-lt"/>
                  <a:ea typeface="+mn-ea"/>
                </a:rPr>
                <a:t>数据库</a:t>
              </a:r>
              <a:endParaRPr lang="zh-CN" altLang="en-US" sz="1600" b="1" dirty="0">
                <a:latin typeface="+mj-lt"/>
                <a:ea typeface="+mn-ea"/>
              </a:endParaRPr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4143375" y="5733256"/>
              <a:ext cx="17967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zh-CN" altLang="en-US" sz="1600" b="1" dirty="0" smtClean="0">
                  <a:latin typeface="+mn-lt"/>
                  <a:ea typeface="+mn-ea"/>
                </a:rPr>
                <a:t>互联络</a:t>
              </a:r>
              <a:endParaRPr lang="zh-CN" altLang="en-US" sz="1600" b="1" dirty="0">
                <a:latin typeface="+mn-lt"/>
                <a:ea typeface="+mn-ea"/>
              </a:endParaRPr>
            </a:p>
          </p:txBody>
        </p:sp>
        <p:grpSp>
          <p:nvGrpSpPr>
            <p:cNvPr id="6" name="组合 53"/>
            <p:cNvGrpSpPr/>
            <p:nvPr/>
          </p:nvGrpSpPr>
          <p:grpSpPr>
            <a:xfrm>
              <a:off x="71438" y="4315897"/>
              <a:ext cx="8100962" cy="1309687"/>
              <a:chOff x="71438" y="4315897"/>
              <a:chExt cx="8100962" cy="1309687"/>
            </a:xfrm>
          </p:grpSpPr>
          <p:pic>
            <p:nvPicPr>
              <p:cNvPr id="55" name="Picture 2" descr="C:\Documents and Settings\act\Local Settings\Temporary Internet Files\Content.IE5\WUIGX2X2\MC900434411[1]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164288" y="4352156"/>
                <a:ext cx="1008112" cy="1134126"/>
              </a:xfrm>
              <a:prstGeom prst="rect">
                <a:avLst/>
              </a:prstGeom>
              <a:noFill/>
            </p:spPr>
          </p:pic>
          <p:pic>
            <p:nvPicPr>
              <p:cNvPr id="56" name="Picture 3" descr="C:\Documents and Settings\act\Local Settings\Temporary Internet Files\Content.IE5\PIO6R8AE\MC900287225[1]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38" y="4384159"/>
                <a:ext cx="1214437" cy="117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图片 56" descr="logo_sql.gi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3063" y="4568309"/>
                <a:ext cx="1428750" cy="80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图片 57" descr="Keyword-Search1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7563" y="4315897"/>
                <a:ext cx="2733675" cy="1309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AutoShape 36"/>
              <p:cNvSpPr>
                <a:spLocks noChangeArrowheads="1"/>
              </p:cNvSpPr>
              <p:nvPr/>
            </p:nvSpPr>
            <p:spPr bwMode="auto">
              <a:xfrm>
                <a:off x="1285875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  <p:sp>
            <p:nvSpPr>
              <p:cNvPr id="60" name="AutoShape 36"/>
              <p:cNvSpPr>
                <a:spLocks noChangeArrowheads="1"/>
              </p:cNvSpPr>
              <p:nvPr/>
            </p:nvSpPr>
            <p:spPr bwMode="auto">
              <a:xfrm>
                <a:off x="3071813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  <p:sp>
            <p:nvSpPr>
              <p:cNvPr id="61" name="AutoShape 36"/>
              <p:cNvSpPr>
                <a:spLocks noChangeArrowheads="1"/>
              </p:cNvSpPr>
              <p:nvPr/>
            </p:nvSpPr>
            <p:spPr bwMode="auto">
              <a:xfrm>
                <a:off x="6072188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</p:grpSp>
      </p:grpSp>
      <p:sp>
        <p:nvSpPr>
          <p:cNvPr id="48" name="Rectangle 14"/>
          <p:cNvSpPr txBox="1">
            <a:spLocks noChangeArrowheads="1"/>
          </p:cNvSpPr>
          <p:nvPr/>
        </p:nvSpPr>
        <p:spPr bwMode="auto">
          <a:xfrm>
            <a:off x="251520" y="6021289"/>
            <a:ext cx="8496944" cy="504055"/>
          </a:xfrm>
          <a:prstGeom prst="rect">
            <a:avLst/>
          </a:prstGeom>
          <a:blipFill dpi="0" rotWithShape="1">
            <a:blip r:embed="rId7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图搜索</a:t>
            </a:r>
            <a:r>
              <a:rPr lang="zh-CN" altLang="en-US" sz="2400" b="1" dirty="0" smtClean="0">
                <a:ea typeface="黑体" pitchFamily="49" charset="-122"/>
                <a:sym typeface="Wingdings" pitchFamily="2" charset="2"/>
              </a:rPr>
              <a:t>是一种新型社会搜索模式！</a:t>
            </a:r>
            <a:endParaRPr lang="zh-CN" altLang="en-US" sz="2400" b="1" dirty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6787045" y="2442374"/>
            <a:ext cx="19333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342900" indent="-342900" algn="ctr" eaLnBrk="0" hangingPunct="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zh-CN" altLang="en-US" sz="1600" b="1" dirty="0" smtClean="0">
                <a:latin typeface="+mn-lt"/>
                <a:ea typeface="+mn-ea"/>
              </a:rPr>
              <a:t>社会网络</a:t>
            </a:r>
            <a:endParaRPr lang="zh-CN" altLang="en-US" sz="1600" b="1" dirty="0">
              <a:latin typeface="+mn-lt"/>
              <a:ea typeface="+mn-ea"/>
            </a:endParaRPr>
          </a:p>
        </p:txBody>
      </p:sp>
      <p:pic>
        <p:nvPicPr>
          <p:cNvPr id="50" name="图片 49" descr="socialgraphPlateform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1" y="836712"/>
            <a:ext cx="2633663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Documents and Settings\act\Local Settings\Temporary Internet Files\Content.IE5\D73KB41Z\MC900356213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55976" y="3861048"/>
            <a:ext cx="457793" cy="576064"/>
          </a:xfrm>
          <a:prstGeom prst="rect">
            <a:avLst/>
          </a:prstGeom>
          <a:noFill/>
        </p:spPr>
      </p:pic>
      <p:sp>
        <p:nvSpPr>
          <p:cNvPr id="23" name="Rectangle 14"/>
          <p:cNvSpPr txBox="1">
            <a:spLocks noChangeArrowheads="1"/>
          </p:cNvSpPr>
          <p:nvPr/>
        </p:nvSpPr>
        <p:spPr bwMode="auto">
          <a:xfrm>
            <a:off x="179512" y="4509120"/>
            <a:ext cx="8784976" cy="504056"/>
          </a:xfrm>
          <a:prstGeom prst="rect">
            <a:avLst/>
          </a:prstGeom>
          <a:solidFill>
            <a:schemeClr val="accent1"/>
          </a:solid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err="1" smtClean="0">
                <a:ea typeface="黑体" pitchFamily="49" charset="-122"/>
                <a:sym typeface="Wingdings" pitchFamily="2" charset="2"/>
              </a:rPr>
              <a:t>Facebook</a:t>
            </a:r>
            <a:r>
              <a:rPr lang="en-US" altLang="zh-CN" sz="2000" dirty="0" smtClean="0">
                <a:ea typeface="黑体" pitchFamily="49" charset="-122"/>
                <a:sym typeface="Wingdings" pitchFamily="2" charset="2"/>
              </a:rPr>
              <a:t> </a:t>
            </a:r>
            <a:r>
              <a:rPr lang="zh-CN" altLang="en-US" sz="2000" dirty="0" smtClean="0">
                <a:ea typeface="黑体" pitchFamily="49" charset="-122"/>
                <a:sym typeface="Wingdings" pitchFamily="2" charset="2"/>
              </a:rPr>
              <a:t>与</a:t>
            </a:r>
            <a:r>
              <a:rPr lang="en-US" altLang="zh-CN" sz="2000" dirty="0" smtClean="0">
                <a:ea typeface="黑体" pitchFamily="49" charset="-122"/>
                <a:sym typeface="Wingdings" pitchFamily="2" charset="2"/>
              </a:rPr>
              <a:t>2013</a:t>
            </a:r>
            <a:r>
              <a:rPr lang="zh-CN" altLang="en-US" sz="2000" dirty="0" smtClean="0">
                <a:ea typeface="黑体" pitchFamily="49" charset="-122"/>
                <a:sym typeface="Wingdings" pitchFamily="2" charset="2"/>
              </a:rPr>
              <a:t>年</a:t>
            </a:r>
            <a:r>
              <a:rPr lang="en-US" altLang="zh-CN" sz="2000" dirty="0" smtClean="0">
                <a:ea typeface="黑体" pitchFamily="49" charset="-122"/>
                <a:sym typeface="Wingdings" pitchFamily="2" charset="2"/>
              </a:rPr>
              <a:t>1</a:t>
            </a:r>
            <a:r>
              <a:rPr lang="zh-CN" altLang="en-US" sz="2000" dirty="0" smtClean="0">
                <a:ea typeface="黑体" pitchFamily="49" charset="-122"/>
                <a:sym typeface="Wingdings" pitchFamily="2" charset="2"/>
              </a:rPr>
              <a:t>月</a:t>
            </a:r>
            <a:r>
              <a:rPr lang="en-US" altLang="zh-CN" sz="2000" dirty="0" smtClean="0">
                <a:ea typeface="黑体" pitchFamily="49" charset="-122"/>
                <a:sym typeface="Wingdings" pitchFamily="2" charset="2"/>
              </a:rPr>
              <a:t>16</a:t>
            </a:r>
            <a:r>
              <a:rPr lang="zh-CN" altLang="en-US" sz="2000" dirty="0" smtClean="0">
                <a:ea typeface="黑体" pitchFamily="49" charset="-122"/>
                <a:sym typeface="Wingdings" pitchFamily="2" charset="2"/>
              </a:rPr>
              <a:t>日推出</a:t>
            </a:r>
            <a:r>
              <a:rPr lang="en-US" altLang="zh-CN" sz="2000" dirty="0" smtClean="0">
                <a:ea typeface="黑体" pitchFamily="49" charset="-122"/>
                <a:sym typeface="Wingdings" pitchFamily="2" charset="2"/>
              </a:rPr>
              <a:t>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graph search</a:t>
            </a:r>
            <a:r>
              <a:rPr lang="en-US" altLang="zh-CN" sz="2000" dirty="0" smtClean="0">
                <a:ea typeface="黑体" pitchFamily="49" charset="-122"/>
                <a:sym typeface="Wingdings" pitchFamily="2" charset="2"/>
              </a:rPr>
              <a:t>”</a:t>
            </a:r>
            <a:endParaRPr lang="zh-CN" altLang="en-US" sz="2000" dirty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25" name="Rectangle 14"/>
          <p:cNvSpPr txBox="1">
            <a:spLocks noChangeArrowheads="1"/>
          </p:cNvSpPr>
          <p:nvPr/>
        </p:nvSpPr>
        <p:spPr bwMode="auto">
          <a:xfrm>
            <a:off x="179512" y="5157192"/>
            <a:ext cx="8784976" cy="432048"/>
          </a:xfrm>
          <a:prstGeom prst="rect">
            <a:avLst/>
          </a:prstGeom>
          <a:solidFill>
            <a:schemeClr val="accent1"/>
          </a:solid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ea typeface="黑体" pitchFamily="49" charset="-122"/>
              </a:rPr>
              <a:t>影响到了</a:t>
            </a:r>
            <a:r>
              <a:rPr lang="en-US" altLang="zh-CN" sz="2000" dirty="0" smtClean="0">
                <a:ea typeface="黑体" pitchFamily="49" charset="-122"/>
              </a:rPr>
              <a:t>Google</a:t>
            </a:r>
            <a:r>
              <a:rPr lang="zh-CN" altLang="en-US" sz="2000" dirty="0" smtClean="0">
                <a:ea typeface="黑体" pitchFamily="49" charset="-122"/>
              </a:rPr>
              <a:t>、</a:t>
            </a:r>
            <a:r>
              <a:rPr lang="en-US" altLang="zh-CN" sz="2000" dirty="0" smtClean="0">
                <a:ea typeface="黑体" pitchFamily="49" charset="-122"/>
              </a:rPr>
              <a:t>Yelp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LinkedIn; Yelp</a:t>
            </a:r>
            <a:r>
              <a:rPr lang="zh-CN" altLang="en-US" sz="2000" dirty="0" smtClean="0">
                <a:ea typeface="黑体" pitchFamily="49" charset="-122"/>
              </a:rPr>
              <a:t>股价当天下降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7%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54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23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000099"/>
                </a:solidFill>
              </a:rPr>
              <a:t>个人简介</a:t>
            </a:r>
            <a:endParaRPr lang="zh-CN" altLang="en-US" sz="3600" b="1" dirty="0">
              <a:solidFill>
                <a:srgbClr val="000099"/>
              </a:solidFill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5720" y="1000108"/>
            <a:ext cx="8678768" cy="5429288"/>
          </a:xfrm>
        </p:spPr>
        <p:txBody>
          <a:bodyPr/>
          <a:lstStyle/>
          <a:p>
            <a:r>
              <a:rPr lang="zh-CN" altLang="en-US" sz="2400" dirty="0" smtClean="0"/>
              <a:t>北京航空航天大学计算机学院教授、博士生导师；数据库专业委员会委员，大数据专家委员会委员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获得了北京大学</a:t>
            </a:r>
            <a:r>
              <a:rPr lang="en-US" altLang="zh-CN" sz="2400" dirty="0" smtClean="0"/>
              <a:t>(2004)</a:t>
            </a:r>
            <a:r>
              <a:rPr lang="zh-CN" altLang="en-US" sz="2400" dirty="0" smtClean="0"/>
              <a:t>和英国爱丁堡大学 </a:t>
            </a:r>
            <a:r>
              <a:rPr lang="en-US" altLang="zh-CN" sz="2400" dirty="0" smtClean="0"/>
              <a:t>(2011)</a:t>
            </a:r>
            <a:r>
              <a:rPr lang="zh-CN" altLang="en-US" sz="2400" dirty="0" smtClean="0"/>
              <a:t>的两个博士学位。英国爱丁堡大学博士后，并曾在美国贝尔实验室总部实习，在微软亚洲研究院访问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/>
              <a:t>从事</a:t>
            </a:r>
            <a:r>
              <a:rPr lang="zh-CN" altLang="zh-CN" sz="2400" dirty="0" smtClean="0"/>
              <a:t>数据库理论与系统的研究，研究成果持续发表在计算机领域知名</a:t>
            </a:r>
            <a:r>
              <a:rPr lang="zh-CN" altLang="zh-CN" sz="2400" dirty="0" smtClean="0"/>
              <a:t>会议</a:t>
            </a:r>
            <a:r>
              <a:rPr lang="en-US" altLang="zh-CN" sz="2400" dirty="0" smtClean="0"/>
              <a:t>(SIGMOD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VLDB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ICDE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ICDM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WWW</a:t>
            </a:r>
            <a:r>
              <a:rPr lang="zh-CN" altLang="zh-CN" sz="2400" dirty="0" smtClean="0"/>
              <a:t> 、</a:t>
            </a:r>
            <a:r>
              <a:rPr lang="en-US" altLang="zh-CN" sz="2400" dirty="0" err="1" smtClean="0"/>
              <a:t>MobiCom</a:t>
            </a:r>
            <a:r>
              <a:rPr lang="en-US" altLang="zh-CN" sz="2400" dirty="0" smtClean="0"/>
              <a:t>)</a:t>
            </a:r>
            <a:r>
              <a:rPr lang="zh-CN" altLang="zh-CN" sz="2400" dirty="0" smtClean="0"/>
              <a:t>和</a:t>
            </a:r>
            <a:r>
              <a:rPr lang="zh-CN" altLang="zh-CN" sz="2400" dirty="0" smtClean="0"/>
              <a:t>知名</a:t>
            </a:r>
            <a:r>
              <a:rPr lang="zh-CN" altLang="zh-CN" sz="2400" dirty="0" smtClean="0"/>
              <a:t>期刊</a:t>
            </a:r>
            <a:r>
              <a:rPr lang="en-US" altLang="zh-CN" sz="2400" dirty="0" smtClean="0"/>
              <a:t>(</a:t>
            </a:r>
            <a:r>
              <a:rPr lang="en-US" altLang="zh-CN" sz="2400" dirty="0" smtClean="0"/>
              <a:t>TODS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VLDB Journal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TCS)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pPr lvl="1"/>
            <a:r>
              <a:rPr lang="en-US" altLang="zh-CN" sz="2000" dirty="0" smtClean="0"/>
              <a:t>2010</a:t>
            </a:r>
            <a:r>
              <a:rPr lang="zh-CN" altLang="zh-CN" sz="2000" dirty="0" smtClean="0"/>
              <a:t>获数据库领域国际顶级会议</a:t>
            </a:r>
            <a:r>
              <a:rPr lang="en-US" altLang="zh-CN" sz="2000" dirty="0" smtClean="0"/>
              <a:t>VLDB</a:t>
            </a:r>
            <a:r>
              <a:rPr lang="zh-CN" altLang="zh-CN" sz="2000" dirty="0" smtClean="0"/>
              <a:t>唯一最佳论文奖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2012</a:t>
            </a:r>
            <a:r>
              <a:rPr lang="zh-CN" altLang="zh-CN" sz="2000" dirty="0" smtClean="0"/>
              <a:t>年入选微软亚洲研究院“铸星计划”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2013</a:t>
            </a:r>
            <a:r>
              <a:rPr lang="zh-CN" altLang="zh-CN" sz="2000" dirty="0" smtClean="0"/>
              <a:t>获数据库领域国际知名会议</a:t>
            </a:r>
            <a:r>
              <a:rPr lang="en-US" altLang="zh-CN" sz="2000" dirty="0" smtClean="0"/>
              <a:t>WISE</a:t>
            </a:r>
            <a:r>
              <a:rPr lang="zh-CN" altLang="zh-CN" sz="2000" dirty="0" smtClean="0"/>
              <a:t>最佳挑战论文奖</a:t>
            </a:r>
            <a:r>
              <a:rPr lang="zh-CN" altLang="zh-CN" sz="2000" dirty="0" smtClean="0"/>
              <a:t>；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2013</a:t>
            </a:r>
            <a:r>
              <a:rPr lang="zh-CN" altLang="zh-CN" sz="2000" dirty="0" smtClean="0"/>
              <a:t>年获国家优秀青年自然科学</a:t>
            </a:r>
            <a:r>
              <a:rPr lang="zh-CN" altLang="zh-CN" sz="2000" dirty="0" smtClean="0"/>
              <a:t>基金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2013</a:t>
            </a:r>
            <a:r>
              <a:rPr lang="zh-CN" altLang="zh-CN" sz="2000" dirty="0" smtClean="0"/>
              <a:t>年</a:t>
            </a:r>
            <a:r>
              <a:rPr lang="zh-CN" altLang="en-US" sz="2000" dirty="0" smtClean="0"/>
              <a:t>北航年度青年精英奖</a:t>
            </a:r>
            <a:r>
              <a:rPr lang="zh-CN" altLang="zh-CN" sz="2000" dirty="0" smtClean="0"/>
              <a:t>。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图搜索 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vs. 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关系数据库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3600" baseline="30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[12]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52736"/>
            <a:ext cx="605856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84168" y="1844824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Query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 </a:t>
            </a:r>
            <a:r>
              <a:rPr lang="zh-CN" altLang="en-US" kern="0" dirty="0" smtClean="0">
                <a:latin typeface="Arial Unicode MS" pitchFamily="34" charset="-122"/>
                <a:ea typeface="黑体" pitchFamily="49" charset="-122"/>
              </a:rPr>
              <a:t>查找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rPr>
              <a:t>Alberto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rPr>
              <a:t>Pepe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rPr>
              <a:t>所有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rPr>
              <a:t>朋友名字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4399944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1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The person.name index 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identifier of Alberto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Pepe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.  [log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n]</a:t>
            </a:r>
          </a:p>
          <a:p>
            <a:pPr marL="342900" indent="-342900"/>
            <a:endParaRPr lang="en-US" altLang="zh-CN" dirty="0" smtClean="0">
              <a:solidFill>
                <a:srgbClr val="0066CC"/>
              </a:solidFill>
              <a:latin typeface="Arial" pitchFamily="34" charset="0"/>
              <a:ea typeface="宋体" pitchFamily="2" charset="-122"/>
            </a:endParaRPr>
          </a:p>
          <a:p>
            <a:pPr marL="342900" indent="-342900"/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friend. person index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k friend identifiers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.                   [log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x : x&lt;&lt;m]</a:t>
            </a:r>
          </a:p>
          <a:p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3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k friend identifiers   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k friend names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                       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[k 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n]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图搜索 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vs. 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关系数据库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3600" baseline="30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[12]</a:t>
            </a:r>
            <a:endParaRPr lang="zh-CN" altLang="en-US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62040"/>
            <a:ext cx="4824536" cy="295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07504" y="4737918"/>
            <a:ext cx="8964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1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vertex.name index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 with the name Alberto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Pepe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n)</a:t>
            </a:r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 returned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 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-&gt;   the k friend names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                              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[k + x)]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796136" y="2204864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Query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 </a:t>
            </a:r>
            <a:r>
              <a:rPr lang="zh-CN" altLang="en-US" kern="0" dirty="0" smtClean="0">
                <a:latin typeface="Arial Unicode MS" pitchFamily="34" charset="-122"/>
                <a:ea typeface="黑体" pitchFamily="49" charset="-122"/>
              </a:rPr>
              <a:t>查找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rPr>
              <a:t>Alberto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rPr>
              <a:t>Pepe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rPr>
              <a:t>所有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rPr>
              <a:t>朋友名字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9" name="Rectangle 14"/>
          <p:cNvSpPr txBox="1">
            <a:spLocks noChangeArrowheads="1"/>
          </p:cNvSpPr>
          <p:nvPr/>
        </p:nvSpPr>
        <p:spPr bwMode="auto">
          <a:xfrm>
            <a:off x="251520" y="6021289"/>
            <a:ext cx="8496944" cy="50405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sym typeface="Wingdings" pitchFamily="2" charset="2"/>
              </a:rPr>
              <a:t>搜索效率由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Wingdings" pitchFamily="2" charset="2"/>
              </a:rPr>
              <a:t>(k + 1)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log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2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n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</a:rPr>
              <a:t>提高到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log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2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n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sym typeface="Wingdings" pitchFamily="2" charset="2"/>
              </a:rPr>
              <a:t> </a:t>
            </a:r>
            <a:endParaRPr lang="zh-CN" altLang="en-US" sz="2400" dirty="0">
              <a:latin typeface="Arial Unicode MS" pitchFamily="34" charset="-122"/>
              <a:ea typeface="黑体" pitchFamily="49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图搜索 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vs. Web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搜索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3968" y="2420888"/>
            <a:ext cx="4464496" cy="2088232"/>
          </a:xfrm>
        </p:spPr>
        <p:txBody>
          <a:bodyPr/>
          <a:lstStyle/>
          <a:p>
            <a:r>
              <a:rPr lang="zh-CN" altLang="en-US" sz="2400" dirty="0" smtClean="0">
                <a:ea typeface="黑体" pitchFamily="49" charset="-122"/>
              </a:rPr>
              <a:t>关键字 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</a:rPr>
              <a:t>vs. </a:t>
            </a:r>
            <a:r>
              <a:rPr lang="zh-CN" altLang="en-US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短语、短句子</a:t>
            </a:r>
            <a:endParaRPr lang="en-US" altLang="zh-CN" sz="2400" dirty="0" smtClean="0">
              <a:solidFill>
                <a:srgbClr val="FF0000"/>
              </a:solidFill>
              <a:latin typeface="Arial Unicode MS" pitchFamily="34" charset="-122"/>
              <a:ea typeface="黑体" pitchFamily="49" charset="-122"/>
            </a:endParaRP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</a:rPr>
              <a:t>网页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</a:rPr>
              <a:t> vs. </a:t>
            </a:r>
            <a:r>
              <a:rPr lang="zh-CN" altLang="en-US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实体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人，社群等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)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</a:rPr>
              <a:t>无生命特征 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</a:rPr>
              <a:t>vs. </a:t>
            </a:r>
            <a:r>
              <a:rPr lang="zh-CN" altLang="en-US" sz="2400" dirty="0" smtClean="0">
                <a:solidFill>
                  <a:srgbClr val="FF0000"/>
                </a:solidFill>
                <a:ea typeface="黑体" pitchFamily="49" charset="-122"/>
              </a:rPr>
              <a:t>人的行为特征</a:t>
            </a:r>
            <a:endParaRPr lang="en-US" altLang="zh-CN" sz="2400" dirty="0" smtClean="0">
              <a:solidFill>
                <a:srgbClr val="FF0000"/>
              </a:solidFill>
              <a:latin typeface="Arial Unicode MS" pitchFamily="34" charset="-122"/>
              <a:ea typeface="黑体" pitchFamily="49" charset="-122"/>
            </a:endParaRP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</a:rPr>
              <a:t>历史</a:t>
            </a:r>
            <a:r>
              <a:rPr lang="zh-CN" altLang="en-US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</a:rPr>
              <a:t>vs. </a:t>
            </a:r>
            <a:r>
              <a:rPr lang="zh-CN" altLang="en-US" sz="24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未来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4" name="图片 3" descr="Google-Search-Vs-Graph-Search-Infographic-infographicsmani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8" y="851251"/>
            <a:ext cx="3995936" cy="5962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学术界关注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graphicFrame>
        <p:nvGraphicFramePr>
          <p:cNvPr id="6" name="内容占位符 4"/>
          <p:cNvGraphicFramePr/>
          <p:nvPr/>
        </p:nvGraphicFramePr>
        <p:xfrm>
          <a:off x="1187624" y="1124744"/>
          <a:ext cx="684076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云形标注 6"/>
          <p:cNvSpPr/>
          <p:nvPr/>
        </p:nvSpPr>
        <p:spPr>
          <a:xfrm>
            <a:off x="187896" y="5165576"/>
            <a:ext cx="3240360" cy="1296144"/>
          </a:xfrm>
          <a:prstGeom prst="cloudCallout">
            <a:avLst>
              <a:gd name="adj1" fmla="val 2447"/>
              <a:gd name="adj2" fmla="val -107152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Social computing 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&amp; 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Web 2.0</a:t>
            </a:r>
          </a:p>
          <a:p>
            <a:pPr algn="ctr"/>
            <a:endParaRPr lang="zh-CN" altLang="en-US" dirty="0"/>
          </a:p>
        </p:txBody>
      </p:sp>
      <p:sp>
        <p:nvSpPr>
          <p:cNvPr id="9" name="流程图: 可选过程 8"/>
          <p:cNvSpPr/>
          <p:nvPr/>
        </p:nvSpPr>
        <p:spPr>
          <a:xfrm>
            <a:off x="6516216" y="5373216"/>
            <a:ext cx="1944216" cy="936104"/>
          </a:xfrm>
          <a:prstGeom prst="flowChartAlternateProcess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ICDE 2014</a:t>
            </a:r>
            <a:r>
              <a:rPr lang="zh-CN" altLang="en-US" dirty="0" smtClean="0">
                <a:solidFill>
                  <a:srgbClr val="FF0000"/>
                </a:solidFill>
              </a:rPr>
              <a:t>有</a:t>
            </a:r>
            <a:r>
              <a:rPr lang="en-US" altLang="zh-CN" dirty="0" smtClean="0">
                <a:solidFill>
                  <a:srgbClr val="FF0000"/>
                </a:solidFill>
              </a:rPr>
              <a:t>6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r>
              <a:rPr lang="en-US" altLang="zh-CN" dirty="0" smtClean="0">
                <a:solidFill>
                  <a:srgbClr val="FF0000"/>
                </a:solidFill>
              </a:rPr>
              <a:t>session</a:t>
            </a:r>
            <a:r>
              <a:rPr lang="zh-CN" altLang="en-US" dirty="0" smtClean="0">
                <a:solidFill>
                  <a:srgbClr val="FF0000"/>
                </a:solidFill>
              </a:rPr>
              <a:t>关于图</a:t>
            </a:r>
          </a:p>
        </p:txBody>
      </p:sp>
    </p:spTree>
    <p:extLst>
      <p:ext uri="{BB962C8B-B14F-4D97-AF65-F5344CB8AC3E}">
        <p14:creationId xmlns:p14="http://schemas.microsoft.com/office/powerpoint/2010/main" xmlns="" val="141549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85720" y="2159644"/>
            <a:ext cx="8358246" cy="1341363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挑战性与科学问题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(Challenges &amp; Problem</a:t>
            </a:r>
            <a:r>
              <a:rPr kumimoji="0" lang="en-US" altLang="zh-CN" sz="2800" b="1" i="0" u="none" strike="noStrike" kern="0" cap="none" spc="0" normalizeH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Statements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090211"/>
            <a:ext cx="6086450" cy="255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blog-apr-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559195"/>
            <a:ext cx="2438400" cy="1475232"/>
          </a:xfrm>
          <a:prstGeom prst="rect">
            <a:avLst/>
          </a:prstGeom>
        </p:spPr>
      </p:pic>
      <p:grpSp>
        <p:nvGrpSpPr>
          <p:cNvPr id="3" name="组合 11"/>
          <p:cNvGrpSpPr/>
          <p:nvPr/>
        </p:nvGrpSpPr>
        <p:grpSpPr>
          <a:xfrm>
            <a:off x="144016" y="3933056"/>
            <a:ext cx="8820472" cy="2448272"/>
            <a:chOff x="323528" y="3933056"/>
            <a:chExt cx="8820472" cy="2448272"/>
          </a:xfrm>
        </p:grpSpPr>
        <p:sp>
          <p:nvSpPr>
            <p:cNvPr id="6" name="内容占位符 4"/>
            <p:cNvSpPr txBox="1">
              <a:spLocks/>
            </p:cNvSpPr>
            <p:nvPr/>
          </p:nvSpPr>
          <p:spPr bwMode="auto">
            <a:xfrm>
              <a:off x="323528" y="4365104"/>
              <a:ext cx="8820472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Arial Unicode MS" pitchFamily="34" charset="-122"/>
                  <a:ea typeface="黑体" pitchFamily="49" charset="-122"/>
                </a:rPr>
                <a:t>Volume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：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注册用户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2400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相片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4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页面访问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Velocity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：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7.9 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新用户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/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秒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, 6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万多</a:t>
              </a:r>
              <a:r>
                <a:rPr kumimoji="0" lang="en-US" altLang="zh-CN" sz="20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/</a:t>
              </a:r>
              <a:r>
                <a:rPr kumimoji="0" lang="zh-CN" altLang="en-US" sz="20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天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黑体" pitchFamily="49" charset="-122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kern="0" dirty="0" smtClean="0">
                  <a:solidFill>
                    <a:srgbClr val="FF0000"/>
                  </a:solidFill>
                  <a:latin typeface="Arial Unicode MS" pitchFamily="34" charset="-122"/>
                  <a:ea typeface="黑体" pitchFamily="49" charset="-122"/>
                </a:rPr>
                <a:t>Variety</a:t>
              </a:r>
              <a:r>
                <a:rPr lang="zh-CN" altLang="en-US" sz="2000" kern="0" dirty="0" smtClean="0">
                  <a:latin typeface="Arial Unicode MS" pitchFamily="34" charset="-122"/>
                  <a:ea typeface="黑体" pitchFamily="49" charset="-122"/>
                </a:rPr>
                <a:t>：  文本</a:t>
              </a:r>
              <a:r>
                <a:rPr lang="en-US" altLang="zh-CN" sz="2000" kern="0" dirty="0" smtClean="0">
                  <a:latin typeface="Arial Unicode MS" pitchFamily="34" charset="-122"/>
                  <a:ea typeface="黑体" pitchFamily="49" charset="-122"/>
                </a:rPr>
                <a:t>(</a:t>
              </a:r>
              <a:r>
                <a:rPr lang="en-US" altLang="zh-CN" sz="2000" kern="0" dirty="0" err="1" smtClean="0">
                  <a:latin typeface="Arial Unicode MS" pitchFamily="34" charset="-122"/>
                  <a:ea typeface="黑体" pitchFamily="49" charset="-122"/>
                </a:rPr>
                <a:t>weibo</a:t>
              </a:r>
              <a:r>
                <a:rPr lang="en-US" altLang="zh-CN" sz="2000" kern="0" dirty="0" smtClean="0">
                  <a:latin typeface="Arial Unicode MS" pitchFamily="34" charset="-122"/>
                  <a:ea typeface="黑体" pitchFamily="49" charset="-122"/>
                </a:rPr>
                <a:t>, blogs)</a:t>
              </a:r>
              <a:r>
                <a:rPr lang="zh-CN" altLang="en-US" sz="2000" kern="0" dirty="0" smtClean="0">
                  <a:latin typeface="Arial Unicode MS" pitchFamily="34" charset="-122"/>
                  <a:ea typeface="黑体" pitchFamily="49" charset="-122"/>
                </a:rPr>
                <a:t>、图片、视频、拓扑关系等</a:t>
              </a:r>
              <a:endParaRPr lang="en-US" altLang="zh-CN" sz="2000" kern="0" dirty="0" smtClean="0">
                <a:latin typeface="Arial Unicode MS" pitchFamily="34" charset="-122"/>
                <a:ea typeface="黑体" pitchFamily="49" charset="-122"/>
              </a:endParaRPr>
            </a:p>
            <a:p>
              <a:pPr marL="285750" lvl="1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Value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：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1.5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dollars in 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2007,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3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dollars in 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2008,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6 ~</a:t>
              </a:r>
              <a:r>
                <a:rPr lang="zh-CN" altLang="en-US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7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dollars in 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2009,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dollars in 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2010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；数据丢失和不确定性问题</a:t>
              </a:r>
              <a:r>
                <a:rPr lang="en-US" altLang="zh-CN" sz="2000" baseline="30000" dirty="0" smtClean="0">
                  <a:solidFill>
                    <a:srgbClr val="FF0000"/>
                  </a:solidFill>
                  <a:latin typeface="Arial Unicode MS" pitchFamily="34" charset="-122"/>
                  <a:ea typeface="黑体" pitchFamily="49" charset="-122"/>
                </a:rPr>
                <a:t>[18, 19]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sym typeface="Wingdings" pitchFamily="2" charset="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3528" y="3933056"/>
              <a:ext cx="17075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 err="1" smtClean="0">
                  <a:solidFill>
                    <a:srgbClr val="000099"/>
                  </a:solidFill>
                  <a:latin typeface="Arial Unicode MS" pitchFamily="34" charset="-122"/>
                </a:rPr>
                <a:t>Facebook</a:t>
              </a:r>
              <a:r>
                <a:rPr lang="en-US" altLang="zh-CN" sz="2400" b="1" kern="0" dirty="0" smtClean="0">
                  <a:solidFill>
                    <a:srgbClr val="000099"/>
                  </a:solidFill>
                  <a:latin typeface="Arial Unicode MS" pitchFamily="34" charset="-122"/>
                </a:rPr>
                <a:t>: </a:t>
              </a:r>
              <a:endParaRPr lang="zh-CN" altLang="en-US" sz="24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71414"/>
            <a:ext cx="8640960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社会网络是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“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大数据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”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090211"/>
            <a:ext cx="6086450" cy="255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blog-apr-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559195"/>
            <a:ext cx="2438400" cy="1475232"/>
          </a:xfrm>
          <a:prstGeom prst="rect">
            <a:avLst/>
          </a:prstGeom>
        </p:spPr>
      </p:pic>
      <p:grpSp>
        <p:nvGrpSpPr>
          <p:cNvPr id="3" name="组合 11"/>
          <p:cNvGrpSpPr/>
          <p:nvPr/>
        </p:nvGrpSpPr>
        <p:grpSpPr>
          <a:xfrm>
            <a:off x="144016" y="3933056"/>
            <a:ext cx="8820472" cy="2448272"/>
            <a:chOff x="323528" y="3933056"/>
            <a:chExt cx="8820472" cy="2448272"/>
          </a:xfrm>
        </p:grpSpPr>
        <p:sp>
          <p:nvSpPr>
            <p:cNvPr id="6" name="内容占位符 4"/>
            <p:cNvSpPr txBox="1">
              <a:spLocks/>
            </p:cNvSpPr>
            <p:nvPr/>
          </p:nvSpPr>
          <p:spPr bwMode="auto">
            <a:xfrm>
              <a:off x="323528" y="4365104"/>
              <a:ext cx="8820472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Arial Unicode MS" pitchFamily="34" charset="-122"/>
                  <a:ea typeface="黑体" pitchFamily="49" charset="-122"/>
                </a:rPr>
                <a:t>Volume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：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注册用户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2400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相片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4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页面访问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Velocity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：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7.9 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新用户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/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秒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, 6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万多</a:t>
              </a:r>
              <a:r>
                <a:rPr kumimoji="0" lang="en-US" altLang="zh-CN" sz="20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/</a:t>
              </a:r>
              <a:r>
                <a:rPr kumimoji="0" lang="zh-CN" altLang="en-US" sz="2000" b="0" i="0" u="none" strike="noStrike" kern="0" cap="none" spc="0" normalizeH="0" noProof="0" dirty="0" smtClean="0">
                  <a:ln>
                    <a:noFill/>
                  </a:ln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天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黑体" pitchFamily="49" charset="-122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kern="0" dirty="0" smtClean="0">
                  <a:solidFill>
                    <a:srgbClr val="FF0000"/>
                  </a:solidFill>
                  <a:latin typeface="Arial Unicode MS" pitchFamily="34" charset="-122"/>
                  <a:ea typeface="黑体" pitchFamily="49" charset="-122"/>
                </a:rPr>
                <a:t>Variety</a:t>
              </a:r>
              <a:r>
                <a:rPr lang="zh-CN" altLang="en-US" sz="2000" kern="0" dirty="0" smtClean="0">
                  <a:latin typeface="Arial Unicode MS" pitchFamily="34" charset="-122"/>
                  <a:ea typeface="黑体" pitchFamily="49" charset="-122"/>
                </a:rPr>
                <a:t>：  文本</a:t>
              </a:r>
              <a:r>
                <a:rPr lang="en-US" altLang="zh-CN" sz="2000" kern="0" dirty="0" smtClean="0">
                  <a:latin typeface="Arial Unicode MS" pitchFamily="34" charset="-122"/>
                  <a:ea typeface="黑体" pitchFamily="49" charset="-122"/>
                </a:rPr>
                <a:t>(</a:t>
              </a:r>
              <a:r>
                <a:rPr lang="en-US" altLang="zh-CN" sz="2000" kern="0" dirty="0" err="1" smtClean="0">
                  <a:latin typeface="Arial Unicode MS" pitchFamily="34" charset="-122"/>
                  <a:ea typeface="黑体" pitchFamily="49" charset="-122"/>
                </a:rPr>
                <a:t>weibo</a:t>
              </a:r>
              <a:r>
                <a:rPr lang="en-US" altLang="zh-CN" sz="2000" kern="0" dirty="0" smtClean="0">
                  <a:latin typeface="Arial Unicode MS" pitchFamily="34" charset="-122"/>
                  <a:ea typeface="黑体" pitchFamily="49" charset="-122"/>
                </a:rPr>
                <a:t>, blogs)</a:t>
              </a:r>
              <a:r>
                <a:rPr lang="zh-CN" altLang="en-US" sz="2000" kern="0" dirty="0" smtClean="0">
                  <a:latin typeface="Arial Unicode MS" pitchFamily="34" charset="-122"/>
                  <a:ea typeface="黑体" pitchFamily="49" charset="-122"/>
                </a:rPr>
                <a:t>、图片、视频、拓扑关系等</a:t>
              </a:r>
              <a:endParaRPr lang="en-US" altLang="zh-CN" sz="2000" kern="0" dirty="0" smtClean="0">
                <a:latin typeface="Arial Unicode MS" pitchFamily="34" charset="-122"/>
                <a:ea typeface="黑体" pitchFamily="49" charset="-122"/>
              </a:endParaRPr>
            </a:p>
            <a:p>
              <a:pPr marL="285750" lvl="1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Value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黑体" pitchFamily="49" charset="-122"/>
                </a:rPr>
                <a:t>：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1.5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dollars in 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2007,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3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dollars in 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2008,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6 ~</a:t>
              </a:r>
              <a:r>
                <a:rPr lang="zh-CN" altLang="en-US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7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dollars in 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2009,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  <a:latin typeface="Arial Unicode MS" pitchFamily="34" charset="-122"/>
                  <a:ea typeface="黑体" pitchFamily="49" charset="-122"/>
                </a:rPr>
                <a:t>dollars in </a:t>
              </a:r>
              <a:r>
                <a:rPr lang="en-US" altLang="zh-CN" sz="2000" dirty="0" smtClean="0">
                  <a:latin typeface="Arial Unicode MS" pitchFamily="34" charset="-122"/>
                  <a:ea typeface="黑体" pitchFamily="49" charset="-122"/>
                </a:rPr>
                <a:t>2010</a:t>
              </a:r>
              <a:r>
                <a:rPr lang="zh-CN" altLang="en-US" sz="2000" dirty="0" smtClean="0">
                  <a:latin typeface="Arial Unicode MS" pitchFamily="34" charset="-122"/>
                  <a:ea typeface="黑体" pitchFamily="49" charset="-122"/>
                </a:rPr>
                <a:t>；数据丢失和不确定性问题</a:t>
              </a:r>
              <a:r>
                <a:rPr lang="en-US" altLang="zh-CN" sz="2000" baseline="30000" dirty="0" smtClean="0">
                  <a:solidFill>
                    <a:srgbClr val="FF0000"/>
                  </a:solidFill>
                  <a:latin typeface="Arial Unicode MS" pitchFamily="34" charset="-122"/>
                  <a:ea typeface="黑体" pitchFamily="49" charset="-122"/>
                </a:rPr>
                <a:t>[18, 19]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sym typeface="Wingdings" pitchFamily="2" charset="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3528" y="3933056"/>
              <a:ext cx="17075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 err="1" smtClean="0">
                  <a:solidFill>
                    <a:srgbClr val="000099"/>
                  </a:solidFill>
                  <a:latin typeface="Arial Unicode MS" pitchFamily="34" charset="-122"/>
                </a:rPr>
                <a:t>Facebook</a:t>
              </a:r>
              <a:r>
                <a:rPr lang="en-US" altLang="zh-CN" sz="2400" b="1" kern="0" dirty="0" smtClean="0">
                  <a:solidFill>
                    <a:srgbClr val="000099"/>
                  </a:solidFill>
                  <a:latin typeface="Arial Unicode MS" pitchFamily="34" charset="-122"/>
                </a:rPr>
                <a:t>: </a:t>
              </a:r>
              <a:endParaRPr lang="zh-CN" altLang="en-US" sz="24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科学问题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>
                <a:solidFill>
                  <a:srgbClr val="000099"/>
                </a:solidFill>
              </a:rPr>
              <a:t>在大量、动态和不确定数据中：</a:t>
            </a:r>
            <a:endParaRPr lang="en-US" altLang="zh-CN" sz="2800" dirty="0" smtClean="0">
              <a:solidFill>
                <a:srgbClr val="000099"/>
              </a:solidFill>
            </a:endParaRPr>
          </a:p>
          <a:p>
            <a:pPr lvl="1"/>
            <a:r>
              <a:rPr lang="zh-CN" altLang="en-US" dirty="0" smtClean="0"/>
              <a:t>如何搜索“信息”</a:t>
            </a:r>
            <a:r>
              <a:rPr lang="zh-CN" altLang="en-US" dirty="0" smtClean="0">
                <a:solidFill>
                  <a:srgbClr val="FF0000"/>
                </a:solidFill>
              </a:rPr>
              <a:t>更快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如何搜索“信息”</a:t>
            </a:r>
            <a:r>
              <a:rPr lang="zh-CN" altLang="en-US" dirty="0" smtClean="0">
                <a:solidFill>
                  <a:srgbClr val="FF0000"/>
                </a:solidFill>
              </a:rPr>
              <a:t>更准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如何通过“知识”增强搜索</a:t>
            </a:r>
            <a:r>
              <a:rPr lang="en-US" altLang="zh-CN" dirty="0" smtClean="0">
                <a:solidFill>
                  <a:srgbClr val="FF0000"/>
                </a:solidFill>
              </a:rPr>
              <a:t>?</a:t>
            </a:r>
            <a:endParaRPr lang="en-US" altLang="zh-CN" sz="2000" dirty="0" smtClean="0">
              <a:solidFill>
                <a:srgbClr val="000099"/>
              </a:solidFill>
            </a:endParaRPr>
          </a:p>
          <a:p>
            <a:r>
              <a:rPr lang="zh-CN" altLang="en-US" sz="2800" dirty="0" smtClean="0">
                <a:solidFill>
                  <a:srgbClr val="000099"/>
                </a:solidFill>
              </a:rPr>
              <a:t>“准确”</a:t>
            </a:r>
            <a:r>
              <a:rPr lang="en-US" altLang="zh-CN" sz="2800" dirty="0" smtClean="0"/>
              <a:t>=</a:t>
            </a:r>
            <a:r>
              <a:rPr lang="zh-CN" altLang="en-US" sz="2800" dirty="0" smtClean="0"/>
              <a:t>“</a:t>
            </a:r>
            <a:r>
              <a:rPr lang="zh-CN" altLang="en-US" sz="2800" dirty="0" smtClean="0">
                <a:solidFill>
                  <a:srgbClr val="000099"/>
                </a:solidFill>
              </a:rPr>
              <a:t>用户满意度</a:t>
            </a:r>
            <a:r>
              <a:rPr lang="zh-CN" altLang="en-US" sz="2800" dirty="0" smtClean="0"/>
              <a:t>”？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pic>
        <p:nvPicPr>
          <p:cNvPr id="12" name="图片 11" descr="blog-apr-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12160" y="3429000"/>
            <a:ext cx="2438400" cy="1475232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755576" y="3990737"/>
            <a:ext cx="5976664" cy="2606615"/>
            <a:chOff x="755576" y="3846721"/>
            <a:chExt cx="5976664" cy="2606615"/>
          </a:xfrm>
        </p:grpSpPr>
        <p:pic>
          <p:nvPicPr>
            <p:cNvPr id="1028" name="Picture 4" descr="C:\Program Files (x86)\Microsoft Office\MEDIA\CAGCAT10\j0285750.wm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6016" y="4581128"/>
              <a:ext cx="2016224" cy="1512168"/>
            </a:xfrm>
            <a:prstGeom prst="rect">
              <a:avLst/>
            </a:prstGeom>
            <a:noFill/>
          </p:spPr>
        </p:pic>
        <p:pic>
          <p:nvPicPr>
            <p:cNvPr id="1026" name="Picture 2" descr="C:\Program Files (x86)\Microsoft Office\MEDIA\CAGCAT10\j0292020.wm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5576" y="3846721"/>
              <a:ext cx="2880320" cy="2606615"/>
            </a:xfrm>
            <a:prstGeom prst="rect">
              <a:avLst/>
            </a:prstGeom>
            <a:noFill/>
          </p:spPr>
        </p:pic>
        <p:pic>
          <p:nvPicPr>
            <p:cNvPr id="17" name="图片 16" descr="download (1)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27784" y="4322787"/>
              <a:ext cx="2390775" cy="19145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挑战性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71600" y="1052736"/>
            <a:ext cx="648072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数据量大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： </a:t>
            </a:r>
            <a:r>
              <a:rPr lang="zh-CN" altLang="en-US" sz="2000" dirty="0" smtClean="0">
                <a:sym typeface="Wingdings" pitchFamily="2" charset="2"/>
              </a:rPr>
              <a:t>高效的图搜索需要在均衡查询性能与准确性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1600" y="1628800"/>
            <a:ext cx="6444208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Wingdings" pitchFamily="2" charset="2"/>
              </a:rPr>
              <a:t>数据变化频繁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  <a:sym typeface="Wingdings" pitchFamily="2" charset="2"/>
              </a:rPr>
              <a:t>：</a:t>
            </a:r>
            <a:r>
              <a:rPr lang="zh-CN" altLang="en-US" sz="2000" dirty="0" smtClean="0">
                <a:ea typeface="黑体" pitchFamily="49" charset="-122"/>
                <a:sym typeface="Wingdings" pitchFamily="2" charset="2"/>
              </a:rPr>
              <a:t>融合数据的动态性和时间特征</a:t>
            </a:r>
            <a:endParaRPr lang="en-US" altLang="zh-CN" sz="2000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1600" y="2204864"/>
            <a:ext cx="6480720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数据丢失和不确定性</a:t>
            </a:r>
            <a:r>
              <a:rPr lang="zh-CN" altLang="en-US" sz="2000" dirty="0" smtClean="0">
                <a:ea typeface="黑体" pitchFamily="49" charset="-122"/>
              </a:rPr>
              <a:t>：</a:t>
            </a:r>
            <a:r>
              <a:rPr lang="zh-CN" altLang="en-US" sz="2000" dirty="0" smtClean="0"/>
              <a:t>提高数据的质量，减少负面影响</a:t>
            </a:r>
            <a:r>
              <a:rPr lang="en-US" altLang="zh-CN" sz="2000" dirty="0" smtClean="0"/>
              <a:t>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7" name="AutoShape 2" descr="data:image/jpeg;base64,/9j/4AAQSkZJRgABAQAAAQABAAD/2wCEAAkGBhIREBUUEBQVFBUVFhgWGBUXGBgdHRgXFxYXGBgUFxccHSchGhojGRcXHy8gIycpLC0tHB4xNTArNSYrLCkBCQoKDgwOGg8PGjUkHyQsLCowLy8sNCopKiwtNCwvLiwqLCwsKiwsMjAsLywsKSwqLC8sLDAsLCwpLCwtKS8sKf/AABEIAOEA4AMBIgACEQEDEQH/xAAcAAEAAgIDAQAAAAAAAAAAAAAABgcEBQIDCAH/xABFEAACAQMCAwYDBAgEBQIHAAABAgMABBESIQUxQQYHEyJRYTJxgUJSkaEUI2JygrHB0QgVkqIzQ7Lw8VOzFiQlVHPC4f/EABoBAQADAQEBAAAAAAAAAAAAAAADBAUBAgb/xAAzEQACAQIEAwUIAgIDAAAAAAAAAQIDEQQSITETQVEFYXGh8CIygZGxwdHhFEIj8VJiov/aAAwDAQACEQMRAD8AvGlKUApWPYcQjnjEkTBkbOCPUEggjoQQQQdwQRWRQClKUApSlAKUpQClKUApSlAKUpQClKUApSlAKUpQClKUApSlAKUpQClKUBRR7btwPj13BLk2c83isvPwzMA/ioPYsQwHMD1Aq8be4WRFeNgysAyspyCpGQQeoIqgv8SHCdN3bXA5SxNGf3omzv8ASQfhWL3N96n6G62d4/8A8s5/Vuf+SxPInpGTz+6d+RNAei6V8Br7QClKUApWs472igs4nlnYhUGW0qzED1KqCQPc4HvXfwjiS3MEcyfBKiyLnGdLAEZxtnB3G9AZldc06oMuwUepIH867KjXeRwtbjhV2rKrEQSOuQDhkUuCPQ5UUBIYLhXUMjBlPIqQQfkRXZWi7C3Qk4ZZuOttD+IjUEfiDW9oBXFpAMZIGeWTz+VcqgHfc5PC/BX4ri4ghX94vqGPfyUBP80quu8CDwDwy2s3e3aW7SImFihMKriQHSRnYqd88qsONMAAZ29SSfqTuaA5UpXzNAfaUpQClKUApSlAKUpQClKUBWP+IPhPi8KEoG8EyNn9l8xkf6mT8K8117G7b8J/SuHXUOMl4XC/vhdSf7gteOaHUXj3Kd6vwWF6/otvKx/CBj/0n+H0q8a8YdmIw17bKeRnhB+RkUV7NdAQQeRocZ1peIzsispdACygglQ2dOodM4OM88GtRbXE1xcXMT4SGLQimNmDszprbL7acKyYC+vOo7xfuw8KY3XBpjZ3J+JN2hm3zpkQ5xn1Gflnetf2M7y1R2j4qn6JPPI0iykEQS4Cxjw5DkAARgbnB9d8V0GV3fr4Ut/wq7JlZHaVWkOTPbTjGWJ3YjOlj+1jpXLuvuWtJbnhMxJa1cyQE83tpDqU++ktv+9jpTvPia2e14tbjU1q6xyhf+bbTMFK+5DMNPu2elZ3Guzcl3fWV/ZOImiDLI0iONcLjaMxnSxOWbGcYznmBQE1rH4hAHikRuTIynPoVIP86715b18dARggEehrgIL3J8RWXg0C6gWi1xsM7jEjFf8AaVqeV8C45V9oBVe9v51m4rwi11KT+kPcsuRt4KakyPchgPkasKuuW3RsalVsHIyAcH1GaAgXHj4/aTh8XMW1vPcEe8mYh+airBrXL2dthcfpCxKs+NJlGzFdvKxHxDYbH0rY0AqveNX0t7xuG1tJXiSzQy3U0ZGSXA0W+4IOdiQQRueq1Ju2XahOHWctw4LFFOlQCdTnZVJA8ozjJPTNRLgRHBeDS3t55rmfNxLnm80v/Dh+mQDjl5zQEgte2gbictgsbymKNZHmTThNX2JASPNgqRpznPIYJqSW9ysgyjBhkjIOdwcEH0IIwR0qvOzyf5Lwie+vfNdT5uJs7FpZP+FB7YLAY6Ev0rZ913ZV7W2ae5ybu7Yzzk52Mh1CPTyBGd9uZI5AV0E1pSlcApSlAKUpQClKUANeSO3fYW6sbmYvBItv4r+HLpyhQsdHmGwOnGxwa9Y3dyI0ZyGIUE4RSzHHRVUZY+wqESd51m8LpxCG4stYdCtzBJpKnIHmCFTlcHB9cb8yB5isLsxSxyDmjq4+asG/pXsrgXHIby3Se3cPG4yD1HqrDowOxFeUO1vBbaFbeWzmSWOaFC6BwWhmCL4kbrnUBk5BPuOlT3udvZ0RG4fh38YRXdq7kK6Plo7xCc6GUAo2AchRtk0Ol6cc4h+j20svMpGzAdWYA6VA6ktgADmSK10fZmCfh0drPGsiCFExIh+JUC68HDK2d87Gt9ivtDhoey3Yy34fCsUPiOF3zK7Pv6qp8qfwgVvqV8JoD7QmtbxDiwQSgFVeNPE8+wK/e5jbO2ehqB8Y72rZZMxB50kgw8Z8oRydviG+zMGxnpUUqsUSRpSkWU1yoYIWGpgSq53IXGSB1xqH41injEWkMCSDL4Oyn49ZQgjGwDA78sb8qo9+8m9xAIgieACqsFzkEacNnY4XA2A5VhSdqr8gr4z48TxdsDz5zkHGcZ3xnFQPE9xZWF6sv6Xi8a+LqJHgqGfynkVLeXbzHA5Cu5L1CyrnzOpdV6lRpycfxD8a8+f/ABTf5cmZ/wBZjVuN8culbmx7yryNg76XOgIMrjbntjrXlYrqjrwnRl3pIGGQQR6j2OD+dcqrbgHbuF/AQhoxESxAPxEqw6YBGWzg/OpdZ8eyAWw7STaURcZVCcam35ABnJ98CpKeKpzdr2fT5fmxDUw04a20Ny6AgggEEYIPUHoajXaTsNHeSWzM7hbaVZRAcGJyvRlxkHoN8AZGN6kcVyjFgrAlDpYA/CcBsH0OCD9RXZVorle9obCa/wCMW0E8Tx2dsDc5bGm4mXAVQQSMLqzpOCRr2xirCpisbiF+sEbSSatCAsxVWYhQMk6VBY/QGgOV7exwxtJKyoiAszMcBQOZJqLdi+3LX3iuYZI7Yy6ba4fAEq7DGOYOrIU4wRgZ1A5j1pazdopRNcBouFxtmKA5DXTKf+JJjlHnkPw6mszvNYzNZcKtj4ZuZVZ9G3hW8BDkrj4d1BX9zFAWLSum3j8NFUsWwANTHJPQZPU+/Wu6gFKUoBSlKAVxdARgjIPMH+1cqUBXd73XWN5w+SNIIY5gZkSZUCsHjmkVSxUeYZXBz0zVN913Hm4XxhVnGhWY20wb7OWxk+mmQKSfTNenrDhkcAcRDHiSPK25OXkOpjvy36DaqJ/xB9jPCnW+iXyTYSXHSUDysf3lGPmvvQHoClQ3un7Wf5hw2J2OZYv1MueZZAMOf3l0tn1J9KmJNAcLibQpYgnG+Bz+lQztd21jtwVOJ1mQ6VUgFGGAC3UAnJ9QR+HX217ZC2A8IlLo4BQjKhN/Meh64xv9KrnhHCJr6fTGNTMSzueQ33Zj9azqtdyeWPr106l+jQSWaR08W4ncXroJWaVlGhRgcvkBuTtvzqT9nu6KSXD3R8Jfu7Fj9OS/Xf2rcp2aPCJYrkHxowCkvl3QN9tOfL+467WJDMrqGQhlYAgjkQRkEH0xXqjSUm8+65CtWypZNupH+G931jANoQ59X8x/t+VbePhEC/DDGPki/wBqzKVcVOK2RTdST3ZiScJgbZooz80X+1au97C2UvOFVPqnl/ltW/qEd4fenBwkojRtNNIpcICFAXOAzsc4BIOMA8jyrkqcJboRqTWzNfxTuqK+a1kyR9l9v9wrU2tzPayCO4DIQfKd/wAmH/fzrI7N9+qzq7z2cyRxjLyxZlVeZGoaVI2B3GfoN6sme2huohrAkjcBhkdCMhh1BxVGvgIVF7Ds/XxRdpYycPfV0RPh3EmUIgbw0M3iSSAZZt9RVj6EgKW56dvepTw3iwmTXpKKXKxliAZAOTgdATqwOZAz1qLX/ZtrXePLw+h+JPn6j3rDW68F1lKeMIlcxoWwEdvtgHblkZ6AnFU6GLqYefBxHwfr11Jq2HhWjxKRYlK13CuIZCxzSRNcBA7pGdgGOxCkk6emTz51sa3jJZ1QwrGulQFVRsBsAPQDoKrDsldz3XE7ziC20smoC3tWf9XGIFO8niNuQ5AbyKxGW9atSlAR+57Oy3S4vZ20Eg+DbkxrscjMufFYggbhkG3w1vYk0qBknAAyeZx1J9a50oBSlKAUpSgFKUoBWr7TcBS9tJraX4ZUK5+63NXHurAN9K2lKA8290PHX4Xxd7S58izN+juOizKxEbfItlc+j5q9O1PFkt4WeZCyDBQqd9fID2361Vffn2IT9LhvdfgxzERTSaWYJIqnw5Cq74ZRpJHLSPWuHarjbypbxFg2iJGdkYlJHKgiVAehUhtx9o+mTTxVSyydfXS3nfYs4enmlc1LvNd3G5Z5JGAGdySdgKvHsp2bSygEa4LnBd/vN/YdP/7UI7puz2Wa5cfB5Ez94jc/RSB/EfSrRphqdlnZ7xVS7yI6bu1WRGRhkMMGoZ2c4i1ldGymz4bn9Sx+yx38PPo3T3+e05qE96tkosXuftQDV7kZAAz0OSN69V4yTVSG6370RUpJpwls/Jmx7R943D7CTw7qcJJpDaArs2DyyFU4z74qKXv+IThqg+GlxKegCKoP1Zv6VRlha3PFuIKhYyTXEnmc74H2nOOSqo6dBiurtZ2ck4fdPbTPHI6Yy0ZJHmGQDkAg4I2Iq2QFkv8A4jbszArbQCHVuhLlyP8A8mQAf4PpWG99/nHGGvBEDHEkf6mTB8gRlO+66g5LhTz9qqnNWN3XcXW1tuIXEqlwIUjVRsWcl3G/TAjJz7da8TV4tLckptRmm9i2OzfCIIYgLRREryBzhdRIJyVAOTjp7CrCFRTsHwq3NvFcW7zPHIgeNZtBMeobjIUbjccz1xUi4jxSK3QvM6oo6k8/YDmT7CoqUHBPMS16kaklkMkioRxDwVuHiiYEAZZRyRj9jPr1x0rv/wA0uuINptw1vb8jKdpHH7P3B/u+Vb207OwxQGJFwCNz1J+9n1zvVPFUljIZY8uf4+/Ikoz/AI7vL5fkivCJJIJPChMEKyP4jSuN9KAaowNgWxnBJ2Go4OKm9nexzIJInV0bOGUgg4JBwRz3BqDcTsdSsjhSyncMMglTkZHVTt9DUj7N8TeRAZTBGHH6mGMnUEUYOonGT7Ko0469I+y8Q5wdOe8dD3jKaT4i5m9pSla5nilKUApSlAKUpQClKUApSlAaXtNBBJEyXMXiIAWwVDLkZ5g8ztVEzuJJjgHGrAHLYbKAOmAAMVdPbG60205WU50ldHoeWOVUrJcGJXlU4aKN3U45MB5Tj94isavLNWfy9a/s1cNG1O5f/Z3hYtrWOLG6r5v3zu3+4mtlWj7F9pk4hYw3KYBdcOo+zIuzr9Gzj2IPWt5WwlZWRlt3d2Kpb/EJ2zZESwj1DxAJZWwQCgPkjB6gsMnH3QPWrpque33CI7m+iS6tvFjMYSJsnGtnwyggjBOV65wK8znkVz3ThnlYpuySXhMENyCUmmRZYyOeDnQPddPmI5EMAah15evNI8krF3kYszHmWY5JP1qwu/XiCm+itY8BbS3jiwOjEBiPonhj6VW1chFxu3zEpXsuh9BrZw35FsyA4V3GV9SBzz7Db+I+ta0nNTjsZ2PS5VmuQwiKlIsHBLE+aUfyGdj9K5WrRowzS2PVKlKpLLHcsTsX3nk8Nt7e0iUTRRrE5cjSCuQGVcgsWA1b4Gc88Vu7CyheVZeJXUZd9OgSSINRY7LEmeRP3Rv09arWz7hbyfU0M0HhBsK0msFvXyhGGx251ueFf4d7pJo3kuYMI6sQqyHIVgcbgemKgdLjtTcrx3S2+ZJxOEsiVnzfMtocXbP6kKIgCo8pzqBO/PkcHpW9hYlQSMEgZHofSuMNqifCqr8gBXbViEWlqyGpKL91EZ7UW2HDj7YwfmvL8j+VajsuhW4cQ20TuWVnnZgrJG22ANJLHytgDAPUjnUo7SRZhz91gfx8v9ags8EZmXxYZpwQwEcDEMWBBGcMuVA1dfSsSX+HtDT+y9eaNKD4mFa6evoWfSuu3fKKdJXIB0tjK5HwnBIyOWxNdlb5kilKUApSlAKUpQClKUApSlARTt2HNpIMpz2xzxnIzVZcA4Al7K9tISBNG66h0OklW98MAffGKtTtNZaoZAseM5JbPxHny6b1AeyH6riEXoTp/EY/rWFUlbEtPqvr4I16CvQdu/6Gl7juOSWPEJ+GXPl1s2AeQniyGA9mQc+ulfWr8qjO/bs49tcwcUtvK2pFkI+zKm8Uh+YXSf3V9at3sr2gS+s4bmPlKgJH3WGzp/CwI+lbpkG2r4RX2uE0oRSzHAAJJPQDrQHkHvCt5E4reLMdT+PIS2MZDNqUgdBpK4Hpio+DVo9/ECPcQ3KjDTK6sNtxFoCE/tYbB+Q9Kq2oqVWNWOeO3pEk4ODys23BbVWydmYckJxseb7/AHdvxq1+Ho728RHxNpA+Z8o/mKp3hd94MqPp1BTuucBh1Un3FX1a30UiW08GDFriYewDrqUjoV3BFZfaN88E9m9/saeBksslzsWrYWYiiSNeSKB88dfmTvWRSlbCVtEZLd9RSlK6cMDjn/Af6f8AUKgd9IqSRM0z24DNmZBkqCjdMHOSANwedTrjzfqcerAfgc/0qFtKwuIvDlihcayrS7oTp06SMjJIbbBHI18/jHfH00ui+rNTC6UJX7/oTrhUyvBGyyGUFARIQAX2+IgAAE+wFZdQHtB3y8Psl0tKLmcABktxldWN/OTpUZ6aiR6VEOzfedxDjfEY7eAC1twfEl0eZ/CQjIMp5ajpXKhT5q+gMsu2lKUApSlAKUpQClKUApSlAa3icQOQdZJGy/ZGNieVVdxGAwz5A3VwV+hyDVuXi+X49AG5Pt136fOoP2n4aGyy79OXMetfP9pR4dRVFz9eJrYCa1gyTcX4bFxKwaJ/+HcRDB+7qAZHHurYPzFVV3G8Zks7u54VdeVg7MgP/qJtIq+oZQHHspPWp33dcU8j2z/FH50z1jc5I/hckewZKiveB2cjbikPELa4jgMODcSN8IMZGjfkzFcoVzyA9a2FiIcNVJPRlCVGSqOCWxa9zdJGpZ2CqOZP/e59qjt3LJekKFZYhvp5M56F/ur6Lz9fQdvBI1vY47lpBKjjVGRsMH0H2fT73qa6O33bWHhNmZCAZGysMX33xzP7I5sfkOZFV5xq4lWfsx/9P8fU9RlGi7rWXkvyVF/iBiWOW0iBGpY5GIHRWZQv/Q1QTsj2HueJGYWwB8GIyHOdz9mJf22wcZ22NY7y3fFLwamee4nfSMnqTyHRUG+2wAHoK9S9gOxUfC7NYUwznzyyffkI3x+yBsB6D1Jq3SpRpQUIbIhlJyd3ueQyKmndfxp1u1tmP6q4yhX0cqdLr6HIA9wfYVn9+PZX9D4m0iKFiuR4q4GwfYSr89WG/jFRXsSxHErPH/3MI/GRR/WvNenxKcodV58j1Tm4SUkevOEXniwqx+LGG9mGzfmM/hWZWg4c5hmKnZXOD7N0P1G3+mtrxDiUcCF5WCqOp/p6n2G9RYXEKpSzS0a0fc0dq07TtHnsZVcS49ahQ7WXF02m1TSnLWRkn1IHTffJ+orYx8Em0lppcbEnJJwNzyGAOZqOWNcnalBy8l82S/xsqvUkl3bsyOP3IYqoOcbn5kDH5Zqku9ziimRIRM0ZA1MoBIIbbfH12q0ZZNCEsfViT0/8AD8KruKbh3FpGhkcCbJ0OCBrUv8AAoYDzBRjG/MkZ6YVKu6uJliJLRdNbcjQ4ahSyJ6spxjk+teku4Xsl+i2BuXGJLohhnmIVyEH8WWf3BX0qsE7pJv8wggO8csgDOoOAgAaQg74AB0jUck78q9NQQKiKiAKqgKqjkABgAewFfU0qkKsc0HdGPODg7SOylKVIeBSlKAUpSgFKUoBSlKA+EZrT8Ut8/GQSc4UD7O9bKe9VGVWyNXL0+v41ruIX7JOFJVVZcAkct9zn8qoYzhzpuMnzS8G9r6r4X0J6KkpXXiQninDAjq+CQD9kkHSdmXbnkZGDsal1z2etL2xeJQPCnj0hgOQO6kA8irAHHqN6wZpEZ2Qsp3On3A6n03zWFZ3Ulk7MgaSJslohjIb78ecDJ6gkA89jnOLgMRChUyVfg+n+zSxEZVoJrfp1IX3Y9uU4TFeWPE20G0Z3jHVvNhoox1JYhlHUOTyFVX217YTcTumnm2Hwxxg7RpnZR6nqT1OfkOXbztBLfX8s88QhckL4eMFVUYUMcZZsAZY8/YYAsHuo7nJJJ1ueIx4hQI8cZKsJiyh1YkEgxgEHHU7HYEV9RuY9rEk7iu7w20X6bcriWZcRKRukR31+zP/ANOPvEVblKV04Vv398GWbhLS4Gq3kSQHrhmEbAfPWD/CK89dlWxf2pHS4h/91a9M98g/+h3eN/LH/wC/HXlvht6YJ45QATHIkgB5EowbB9tqHT2Hx+NBEXY40gkn9kbn8BvUP/y2fiF2RM36mMKRjkwIOHI6nOofiBtvUC453vXHFGFrawaQz/EDkuoOQdLDEfTJJON+fI21wvhstpbQMcO6RqsirsDkDIXPLflnr6A7ZOJo/wCbP/XTNb6+uV+hdo1MsO/kSCxsEhQLGMD+fzrXccvP+Wvzb+YX+p+nrXK448jIPBOonrj4PUMDuG/ZP1943xXiaxLqcnzNpHUknJ3+gJzUHaOMjCHAo7vTTkjuHoynLPMjHbzjTBRa2rKbqb4YypYsucEAYIydxv71m9lO4u2VVl4kBLMRkxRkpGh548pBdh65x7bZMh7FcLikk/SZEZblA0RJxgodPmXbOliMg8xuKmlWuzKEadFNbs8Yuo3PLyRG+J8DEaAx50AYIJJIHLOSSSOhyaz+B8SMilX+JeZ9c9c6Qoyc+UZwBW0ZQRg7g1Epk/RrlWOMKcZOPgb3KnHvjc4rk4/xaynH3JOzXR8n+RF8aDi91qiXUr4DX2tQpilKUApSlAKUpQCum7D6D4ZAbpn513VrOJQMG8RZCuB8OdvoPU1FWk4wbtfw3PcFeRg3t0ZE0OuGB3P9AKxMZ3/M13ZyTnfqT8667y6SJC8jBVUZZmOAAOpNfH1qsq0rt39aXtzNSKUVZGFdQOfhOD6gbjPpvsffBr5Becw4KhQuXbABJ2PuNyBvjNdNlx9JnChJV1DKM8ToHHPMZYebbf1xWbdWQYAsAcb7/wA/mPWoZ05R9masTqae5pu0vYi1vlxKmH6SLsw+vX5Gs3u+4fPYI0NzctNCoAgBQeRR0LDJ9schj6V2RNMpwoMrMQAoACoBjPqcBQdt8mtjLIEi8WQhIwMlmIAAAyST6D1q5hsRiKK9jWPzX6IK1OEve/ZI4blH+Flb5EH+VduaiYSOVQwCOpAKsMHIO4IbqPcVyFvj4WkX2EsmPw1Y/KtOHbEf7wt4ekVHhujJSar7tD3L2d7xBruZ3CsF1wphQzqMai/MAqFBAwcgnO9bzU//AKkn+o/zr44z8RZv3mY/kTivcu2KS2i/I4sK+pG5uAW9tfIlrbhY0jXIiQbks2db5wWx1cg1K5+IyOCDhQfsjfb9pv6D8TWDc3aRqS2wHtsMYz7dai172jnmn8G1UeG0L/rjqXTIX0JiTBAXGXzgnbpWXLEVqrlk0Ut/9l1U01G/I3/FeIiKKRwNRjUtpzjp1ODiofcI0skkk+oR+GjPhjsI/NiME4A1YYHmc4zU77KcGgtIHVpGuGRFWSaQ6i48zkDOfLqdgBk9BvitlxbhilCVAG26+o64+Wam/gSo03ODUnz8O75HmGJjmytWKn4d29m/SyE0KUBKlSSGUAeVgcFlODvgHb1q0eF9rxIgMkZUkfZII/PBqD8C7CRS3bKoKKFy7bZ0lvLGm2FyQenIfKrPseEwwqFiRVA+p+rHc1ewkKkoqVB5Y96v9/uecVKmnlmry7tDrTjMZ+9/pP8AStN2iuVfDJnYc8MORBGOR9eRqT4qNdqpwWVPbH+o43JBA29alxyqcBqTT1XK2t13sr4bLxFZdef6JFbk6FzzwOhHT0JJH1JrsrrtowqKBsAAMbentt+FdlahTFKUoBSlKAUpSgFaTiFjGpZtfmJDaTjOc/jit3Wtv7OFcu4OT0ydyBtgZ9qqYynnptWXx0t3k1GWWX4NZERv/wB8qiXetayvZKY0aRUmR5UXcmNc526jP4c+lSNGI82+D0/r7/8AmstJhgYr5ajU4clK2xozizV8T7Y2l9AkdjMsszvEyhQcxhZFZnkGP1YCBufM7DOcVtpBsfrXGCBEB0Iq53OFA+pxXyV9qsYvFcd5rWIqcMuiOqzRy/6o4YdfoM86zeK9nRe2skF3jzqygrny5GzYGxIOCPkK6bHh5cakk0sp5f3xyFb+3VgoDnJxufWtLsyk1C8k7PXfT5dSLFTTdl+yvu629eS2lsrgKlxYyrC4A2MagBGUehCtv9etTSXhuS5AXdfINxg46/XH51DO2Ef+W8Ut+JrtDNi0u/QBseFOf3SACfRQOtWIK1JYenLdetfyyqpyXM1q8L8yZA0hTq3OS22Me3P8Bt6Yd1beGqeIAQH1FlG53YhSDuNsbg9K3crYHIn2GP61EeKGScotiFIkYZdiSkcf238rZJPwqFPM52AOKWJhCkkqUVmei8vwTUpOT9p6I0lpxeG4u5rYFpyP1kucskZ8oVS2NIbKg423B3J2En4FweAal0kEsz41NjzHJ0jOBgnkPavnAOCwcMh8COLShJJkGSXY/akPxFsbdeW1J7uIONEq5J8oBGc4JxjmNs8/eqEqUMPJT97/AJJ7+NvXiWM86iaWnSxnX/AotJbJXG/qPz3rDS+kjLeMrMzKFQHAG/QnpkkZPtXdBxB5JwsoVYlUMG1fHJnkR9nA3x+Z6bHiliJYyOvMf2+tW1ShNOrhdLcltLxX0I87i1Crr9vXMxOARBfE5ai24HooA/DJNbio92XvQylUXJUjxHJxuUUjI5ltJHOt1c3qRjLHHt1/CrWElGGHi3okvAhrRbqNHO4nCKWbkKidgpubvUeSHUcE7H7IyGBG2T1Bxg865cS4m9w4jiGd+XpkEgseQJCnAOMnapDwnhiwJpByeZJ6k4yd84yd8ZxkmoIyeLqqa9yO3/Z9fBE1uBBp+8/JGbSlK1CkKUpQClKUApSlAK4SQq3xAHHqM1zpXGrg095aPLLpxpRRs2Oe3T13/DFaf9EfW2gEhTzHL5/zqYVjrZKFZRkagRn51l4js6NWWbxbfPuS5FuniXBWI8gbTkg4HM42/Gu94Ciq7AFTjPy9K20HDwIvDY5znJ5bn0rvgtwqBeYAxVal2Xa2Z8l32l4c0epYlcuvkdMfD1D6129hy39qy6UrbhCMPdVim5N7mj7bxW7cOuRd7Q+C+s9RgZBUfeDAEe+K8+WffrxSJIkVoisSKnmjyXCjALtnJOBzGKuDvzZhwSfTyLxBv3fFX/8AbTXlyvYR6Q4R3gz8ajjitoREmMXsspbQgOR4MJRlZ2Yb8xgc+dTns9bpGGSMAIgRFAGAFXIUAdBgCqh/w26s32BkAQbHlqJl/pmrhtnMc5DY8/pyzuR/UfhVDEezXpze17fNad2/cTQ1hJGynhDqVPI/95qoe10ulJfE5qzrqAQkLsAihtvMpyfXJHQVb8soVSTyAzWgTsusuWm21b4HPnnc/XlUOOourUhkjdq9/DvJ8JVVNSzPQi3YS/muWdJWBxHGwO+8jlmkXJ3wAVIXoMCpYLWZNlDAexPv6ew/MV3R9mY4zmIsjDfOc7+tZpvtAxKMEDYjk3y9/aoYYOMdavsvqnp+jtWspSvT1XRoi8Hkkk0B1dsFwC/mICjkuQTjH4GtgvZ+ST430g/d5/aHM8vsHl6jas7hMb7uCuGO43zsfWttXcJgoVIKdS76JvS3Ln0OVcQ4u0dDFseGxxDCKB6n5nJ354zk4rKpStlJJWRSbvqxSlK6cFKUoBSlKAUpSgFKUoBSlKAUpSgFKUoDXdoeBx3trLbS50SoVJHMdQw9wwB+lebOJ9yPFYp/Djh8ZScLKjIFI9W1MCnyP516kpQER7tOwo4VZCIkNK51yuOWrAAVeulRsPXc7ZxW9vbHVgKNyclz/f8ApWxr4wzUVWlGrHLI9Rk4u6NJBxLLKJuS9QNiwOMn1x7VtkvIzydfxFdctip0DA0rnb6YFYUvBhpYgHOrYfs5/tVKMcTRTStPxdn9/gTN059xmzcTjX7QPsN61zl7hsbKAMgHO/8AesqPhCBjtlSNs9D1rNjiwBncjkfy/lXXRrV9KtlHoufi9PFW+IzQh7u5xt4QBnSFPXGP6c67qUrQSsrFd6ilKV0ClKUApSlAKUpQClKUApSlAKUpQClKUApSlAKUpQClKUApSlAKUpQClKUApSlAKUpQClKUB//Z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971600" y="2924944"/>
            <a:ext cx="3629741" cy="3384376"/>
            <a:chOff x="150171" y="3284984"/>
            <a:chExt cx="3320140" cy="3168352"/>
          </a:xfrm>
        </p:grpSpPr>
        <p:sp>
          <p:nvSpPr>
            <p:cNvPr id="14" name="矩形 13"/>
            <p:cNvSpPr/>
            <p:nvPr/>
          </p:nvSpPr>
          <p:spPr bwMode="auto">
            <a:xfrm>
              <a:off x="179512" y="3284984"/>
              <a:ext cx="3168352" cy="3168352"/>
            </a:xfrm>
            <a:prstGeom prst="rect">
              <a:avLst/>
            </a:prstGeom>
            <a:solidFill>
              <a:srgbClr val="FFFFC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zh-CN" altLang="en-US" sz="1800" b="1">
                <a:solidFill>
                  <a:srgbClr val="0000FF"/>
                </a:solidFill>
                <a:latin typeface="黑体"/>
                <a:ea typeface="黑体"/>
                <a:cs typeface="黑体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150171" y="3429000"/>
              <a:ext cx="3320140" cy="2981945"/>
              <a:chOff x="150171" y="3429000"/>
              <a:chExt cx="3320140" cy="2981945"/>
            </a:xfrm>
          </p:grpSpPr>
          <p:sp>
            <p:nvSpPr>
              <p:cNvPr id="19" name="Oval 18"/>
              <p:cNvSpPr>
                <a:spLocks noChangeArrowheads="1"/>
              </p:cNvSpPr>
              <p:nvPr/>
            </p:nvSpPr>
            <p:spPr bwMode="auto">
              <a:xfrm>
                <a:off x="251520" y="3429050"/>
                <a:ext cx="1528762" cy="1433512"/>
              </a:xfrm>
              <a:prstGeom prst="ellipse">
                <a:avLst/>
              </a:prstGeom>
              <a:gradFill rotWithShape="1">
                <a:gsLst>
                  <a:gs pos="0">
                    <a:srgbClr val="E4F9FF"/>
                  </a:gs>
                  <a:gs pos="64999">
                    <a:srgbClr val="BBEFFF"/>
                  </a:gs>
                  <a:gs pos="100000">
                    <a:srgbClr val="9EEAFF"/>
                  </a:gs>
                </a:gsLst>
                <a:lin ang="5400000" scaled="1"/>
              </a:gradFill>
              <a:ln w="9525">
                <a:solidFill>
                  <a:srgbClr val="46AAC5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wrap="none" lIns="0" tIns="0" rIns="0" bIns="0" anchor="ctr"/>
              <a:lstStyle/>
              <a:p>
                <a:pPr algn="ctr" eaLnBrk="0" hangingPunct="0">
                  <a:defRPr/>
                </a:pPr>
                <a:r>
                  <a:rPr kumimoji="0" lang="en-US" altLang="zh-CN" sz="2000" b="1" dirty="0">
                    <a:solidFill>
                      <a:schemeClr val="dk1"/>
                    </a:solidFill>
                    <a:latin typeface="+mn-lt"/>
                    <a:ea typeface="黑体" pitchFamily="2" charset="-122"/>
                    <a:cs typeface="宋体" charset="0"/>
                  </a:rPr>
                  <a:t>Inexact</a:t>
                </a:r>
              </a:p>
              <a:p>
                <a:pPr algn="ctr" eaLnBrk="0" hangingPunct="0">
                  <a:spcAft>
                    <a:spcPts val="600"/>
                  </a:spcAft>
                  <a:defRPr/>
                </a:pPr>
                <a:r>
                  <a:rPr kumimoji="0" lang="zh-CN" altLang="en-US" b="1" dirty="0">
                    <a:solidFill>
                      <a:schemeClr val="dk1"/>
                    </a:solidFill>
                    <a:latin typeface="Rockwell" pitchFamily="18" charset="0"/>
                    <a:ea typeface="黑体" pitchFamily="2" charset="-122"/>
                    <a:cs typeface="宋体" charset="0"/>
                  </a:rPr>
                  <a:t>近似性</a:t>
                </a:r>
                <a:endParaRPr kumimoji="0" lang="en-US" altLang="zh-CN" b="1" dirty="0">
                  <a:solidFill>
                    <a:schemeClr val="dk1"/>
                  </a:solidFill>
                  <a:latin typeface="Rockwell" pitchFamily="18" charset="0"/>
                  <a:ea typeface="黑体" pitchFamily="2" charset="-122"/>
                  <a:cs typeface="宋体" charset="0"/>
                </a:endParaRPr>
              </a:p>
            </p:txBody>
          </p:sp>
          <p:sp>
            <p:nvSpPr>
              <p:cNvPr id="20" name="Oval 21"/>
              <p:cNvSpPr>
                <a:spLocks noChangeArrowheads="1"/>
              </p:cNvSpPr>
              <p:nvPr/>
            </p:nvSpPr>
            <p:spPr bwMode="auto">
              <a:xfrm>
                <a:off x="1637407" y="3429000"/>
                <a:ext cx="1582738" cy="1489075"/>
              </a:xfrm>
              <a:prstGeom prst="ellipse">
                <a:avLst/>
              </a:prstGeom>
              <a:gradFill rotWithShape="1">
                <a:gsLst>
                  <a:gs pos="0">
                    <a:srgbClr val="FFE5E5"/>
                  </a:gs>
                  <a:gs pos="64999">
                    <a:srgbClr val="FFBEBD"/>
                  </a:gs>
                  <a:gs pos="100000">
                    <a:srgbClr val="FFA2A1"/>
                  </a:gs>
                </a:gsLst>
                <a:lin ang="5400000" scaled="1"/>
              </a:gradFill>
              <a:ln w="9525">
                <a:solidFill>
                  <a:srgbClr val="BE4B48"/>
                </a:solidFill>
                <a:round/>
                <a:headEnd/>
                <a:tailEnd/>
              </a:ln>
              <a:effectLst>
                <a:outerShdw dist="20000" dir="5400000" rotWithShape="0">
                  <a:srgbClr val="808080">
                    <a:alpha val="37999"/>
                  </a:srgbClr>
                </a:outerShdw>
              </a:effectLst>
            </p:spPr>
            <p:txBody>
              <a:bodyPr wrap="none" lIns="0" tIns="0" rIns="0" bIns="0" anchor="ctr"/>
              <a:lstStyle/>
              <a:p>
                <a:pPr algn="ctr" eaLnBrk="0" hangingPunct="0">
                  <a:defRPr/>
                </a:pPr>
                <a:r>
                  <a:rPr kumimoji="0" lang="en-US" altLang="zh-CN" b="1" dirty="0">
                    <a:solidFill>
                      <a:schemeClr val="dk1"/>
                    </a:solidFill>
                    <a:latin typeface="+mn-lt"/>
                    <a:ea typeface="黑体" pitchFamily="2" charset="-122"/>
                    <a:cs typeface="宋体" charset="0"/>
                  </a:rPr>
                  <a:t>Incremental</a:t>
                </a:r>
              </a:p>
              <a:p>
                <a:pPr algn="ctr" eaLnBrk="0" hangingPunct="0">
                  <a:spcAft>
                    <a:spcPts val="600"/>
                  </a:spcAft>
                  <a:defRPr/>
                </a:pPr>
                <a:r>
                  <a:rPr kumimoji="0" lang="zh-CN" altLang="en-US" b="1" dirty="0">
                    <a:solidFill>
                      <a:schemeClr val="dk1"/>
                    </a:solidFill>
                    <a:latin typeface="+mn-lt"/>
                    <a:ea typeface="黑体" pitchFamily="2" charset="-122"/>
                    <a:cs typeface="宋体" charset="0"/>
                  </a:rPr>
                  <a:t>增量性</a:t>
                </a:r>
                <a:endParaRPr kumimoji="0" lang="en-US" altLang="zh-CN" b="1" dirty="0">
                  <a:solidFill>
                    <a:schemeClr val="dk1"/>
                  </a:solidFill>
                  <a:latin typeface="+mn-lt"/>
                  <a:ea typeface="黑体" pitchFamily="2" charset="-122"/>
                  <a:cs typeface="宋体" charset="0"/>
                </a:endParaRPr>
              </a:p>
            </p:txBody>
          </p:sp>
          <p:sp>
            <p:nvSpPr>
              <p:cNvPr id="21" name="Oval 22"/>
              <p:cNvSpPr>
                <a:spLocks noChangeArrowheads="1"/>
              </p:cNvSpPr>
              <p:nvPr/>
            </p:nvSpPr>
            <p:spPr bwMode="auto">
              <a:xfrm>
                <a:off x="972245" y="4437112"/>
                <a:ext cx="1581150" cy="1435100"/>
              </a:xfrm>
              <a:prstGeom prst="ellipse">
                <a:avLst/>
              </a:prstGeom>
              <a:solidFill>
                <a:srgbClr val="00FF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endParaRPr kumimoji="0" lang="en-US" altLang="zh-CN" sz="2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  <a:p>
                <a:endParaRPr kumimoji="0" lang="en-US" altLang="zh-CN" b="1" dirty="0">
                  <a:solidFill>
                    <a:srgbClr val="000000"/>
                  </a:solidFill>
                  <a:ea typeface="黑体" pitchFamily="49" charset="-122"/>
                </a:endParaRPr>
              </a:p>
              <a:p>
                <a:pPr algn="ctr" eaLnBrk="0" hangingPunct="0"/>
                <a:r>
                  <a:rPr kumimoji="0" lang="en-US" altLang="zh-CN" b="1" dirty="0">
                    <a:solidFill>
                      <a:srgbClr val="000000"/>
                    </a:solidFill>
                    <a:ea typeface="黑体" pitchFamily="49" charset="-122"/>
                  </a:rPr>
                  <a:t> Inductive</a:t>
                </a:r>
              </a:p>
              <a:p>
                <a:pPr eaLnBrk="0" hangingPunct="0"/>
                <a:r>
                  <a:rPr kumimoji="0" lang="zh-CN" altLang="en-US" b="1" dirty="0" smtClean="0">
                    <a:solidFill>
                      <a:srgbClr val="000000"/>
                    </a:solidFill>
                    <a:ea typeface="黑体" pitchFamily="49" charset="-122"/>
                  </a:rPr>
                  <a:t>   归纳</a:t>
                </a:r>
                <a:r>
                  <a:rPr kumimoji="0" lang="zh-CN" altLang="en-US" b="1" dirty="0">
                    <a:solidFill>
                      <a:srgbClr val="000000"/>
                    </a:solidFill>
                    <a:ea typeface="黑体" pitchFamily="49" charset="-122"/>
                  </a:rPr>
                  <a:t>性</a:t>
                </a:r>
                <a:endParaRPr kumimoji="0" lang="en-US" altLang="zh-CN" b="1" dirty="0">
                  <a:solidFill>
                    <a:srgbClr val="000000"/>
                  </a:solidFill>
                  <a:ea typeface="黑体" pitchFamily="49" charset="-122"/>
                </a:endParaRPr>
              </a:p>
              <a:p>
                <a:pPr eaLnBrk="0" hangingPunct="0"/>
                <a:endParaRPr kumimoji="0" lang="zh-CN" altLang="en-US" b="1" dirty="0">
                  <a:solidFill>
                    <a:srgbClr val="000000"/>
                  </a:solidFill>
                  <a:ea typeface="黑体" pitchFamily="49" charset="-122"/>
                </a:endParaRPr>
              </a:p>
              <a:p>
                <a:endParaRPr kumimoji="0" lang="en-US" altLang="zh-CN" sz="1800" dirty="0">
                  <a:solidFill>
                    <a:srgbClr val="EA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150171" y="5949280"/>
                <a:ext cx="33201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</a:pPr>
                <a:r>
                  <a:rPr lang="zh-CN" altLang="en-US" sz="2400" b="1" dirty="0" smtClean="0">
                    <a:latin typeface="Arial" pitchFamily="34" charset="0"/>
                    <a:ea typeface="黑体" pitchFamily="49" charset="-122"/>
                  </a:rPr>
                  <a:t>大数据的计算特征 </a:t>
                </a:r>
                <a:r>
                  <a:rPr lang="en-US" altLang="zh-CN" sz="2400" b="1" dirty="0" smtClean="0">
                    <a:latin typeface="Arial" pitchFamily="34" charset="0"/>
                    <a:ea typeface="黑体" pitchFamily="49" charset="-122"/>
                    <a:cs typeface="Arial" pitchFamily="34" charset="0"/>
                  </a:rPr>
                  <a:t>= </a:t>
                </a:r>
                <a:r>
                  <a:rPr lang="en-US" altLang="zh-CN" sz="2400" b="1" dirty="0" smtClean="0">
                    <a:latin typeface="宋体" pitchFamily="2" charset="-122"/>
                    <a:cs typeface="Arial" pitchFamily="34" charset="0"/>
                  </a:rPr>
                  <a:t>3I</a:t>
                </a:r>
                <a:endParaRPr lang="en-US" altLang="zh-CN" sz="2400" b="1" dirty="0">
                  <a:latin typeface="宋体" pitchFamily="2" charset="-122"/>
                  <a:cs typeface="Arial" pitchFamily="34" charset="0"/>
                </a:endParaRPr>
              </a:p>
            </p:txBody>
          </p:sp>
        </p:grpSp>
      </p:grpSp>
      <p:sp>
        <p:nvSpPr>
          <p:cNvPr id="65" name="矩形 64"/>
          <p:cNvSpPr/>
          <p:nvPr/>
        </p:nvSpPr>
        <p:spPr>
          <a:xfrm>
            <a:off x="4385318" y="4221088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 = Q(D)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583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大图搜索的查询技术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(Query Techniques for Big Graph Search)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95536" y="2636912"/>
            <a:ext cx="8358246" cy="796908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Big Data is a Big Deal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936104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如，强模拟 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</a:t>
            </a:r>
            <a:r>
              <a:rPr lang="en-US" altLang="zh-CN" sz="28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TODS 2014</a:t>
            </a:r>
            <a:r>
              <a:rPr lang="en-US" altLang="zh-CN" sz="2800" baseline="30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[13]</a:t>
            </a:r>
            <a:r>
              <a:rPr lang="en-US" altLang="zh-CN" sz="28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 &amp; VLDB 2012</a:t>
            </a:r>
            <a:r>
              <a:rPr lang="en-US" altLang="zh-CN" sz="2800" baseline="30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[14]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)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20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1520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4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233" y="116632"/>
            <a:ext cx="4811712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02745" y="5562600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3573015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5643336" y="3084105"/>
            <a:ext cx="2959199" cy="2456611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强模拟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80481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536723" y="1300698"/>
            <a:ext cx="148758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300698"/>
            <a:ext cx="123110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300698"/>
            <a:ext cx="1231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58632" y="1300698"/>
            <a:ext cx="123110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2317948" y="1267619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267619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267619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361656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rgbClr val="FF0000"/>
                </a:solidFill>
              </a:rPr>
              <a:t>Topology preservation,</a:t>
            </a:r>
            <a:r>
              <a:rPr lang="zh-CN" altLang="en-US" sz="2000" b="1" i="1" dirty="0" smtClean="0">
                <a:solidFill>
                  <a:srgbClr val="FF0000"/>
                </a:solidFill>
              </a:rPr>
              <a:t> 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bounded matches, and solvable in cubic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大图搜索的数据技术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Data Techniques for Big Graph Search</a:t>
            </a: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如，异常检测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</a:t>
            </a:r>
            <a:r>
              <a:rPr lang="en-US" altLang="zh-CN" sz="28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ICDM 2013</a:t>
            </a:r>
            <a:r>
              <a:rPr lang="en-US" altLang="zh-CN" sz="2800" baseline="30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[15]</a:t>
            </a:r>
            <a:r>
              <a:rPr lang="en-US" altLang="zh-CN" sz="28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&amp; 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TechReport</a:t>
            </a:r>
            <a:r>
              <a:rPr lang="en-US" altLang="zh-CN" sz="2800" baseline="30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[16]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)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矩阵是图的一种常用表示方式，其存储代价较高</a:t>
            </a:r>
            <a:endParaRPr lang="en-US" altLang="zh-CN" sz="2400" dirty="0" smtClean="0"/>
          </a:p>
          <a:p>
            <a:pPr>
              <a:spcBef>
                <a:spcPts val="3000"/>
              </a:spcBef>
            </a:pPr>
            <a:r>
              <a:rPr lang="zh-CN" altLang="en-US" sz="2400" dirty="0" smtClean="0"/>
              <a:t>数据近似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：将一部分</a:t>
            </a:r>
            <a:r>
              <a:rPr lang="zh-CN" altLang="en-US" sz="2400" dirty="0" smtClean="0">
                <a:solidFill>
                  <a:srgbClr val="FF0000"/>
                </a:solidFill>
              </a:rPr>
              <a:t>极小的数据项</a:t>
            </a:r>
            <a:r>
              <a:rPr lang="zh-CN" altLang="en-US" sz="2400" dirty="0" smtClean="0"/>
              <a:t>用</a:t>
            </a:r>
            <a:r>
              <a:rPr lang="en-US" altLang="zh-CN" sz="2400" dirty="0" smtClean="0">
                <a:solidFill>
                  <a:srgbClr val="FF0000"/>
                </a:solidFill>
              </a:rPr>
              <a:t>0</a:t>
            </a:r>
            <a:r>
              <a:rPr lang="zh-CN" altLang="en-US" sz="2400" dirty="0" smtClean="0">
                <a:solidFill>
                  <a:srgbClr val="FF0000"/>
                </a:solidFill>
              </a:rPr>
              <a:t>替换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/>
              <a:t>对计算特征向量的影响有限</a:t>
            </a:r>
            <a:r>
              <a:rPr lang="en-US" altLang="zh-CN" sz="2000" dirty="0" smtClean="0"/>
              <a:t>(</a:t>
            </a:r>
            <a:r>
              <a:rPr lang="zh-CN" altLang="en-US" sz="2000" dirty="0" smtClean="0"/>
              <a:t>理论证明</a:t>
            </a:r>
            <a:r>
              <a:rPr lang="en-US" altLang="zh-CN" sz="2000" dirty="0" smtClean="0"/>
              <a:t>)</a:t>
            </a:r>
          </a:p>
          <a:p>
            <a:pPr>
              <a:spcBef>
                <a:spcPts val="3000"/>
              </a:spcBef>
            </a:pPr>
            <a:r>
              <a:rPr lang="zh-CN" altLang="en-US" sz="2400" dirty="0" smtClean="0"/>
              <a:t>数据近似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：将</a:t>
            </a:r>
            <a:r>
              <a:rPr lang="en-US" altLang="zh-CN" sz="2400" dirty="0" smtClean="0">
                <a:solidFill>
                  <a:srgbClr val="FF0000"/>
                </a:solidFill>
              </a:rPr>
              <a:t>n*d </a:t>
            </a:r>
            <a:r>
              <a:rPr lang="zh-CN" altLang="en-US" sz="2400" dirty="0" smtClean="0">
                <a:solidFill>
                  <a:srgbClr val="FF0000"/>
                </a:solidFill>
              </a:rPr>
              <a:t>维矩阵</a:t>
            </a:r>
            <a:r>
              <a:rPr lang="zh-CN" altLang="en-US" sz="2400" dirty="0" smtClean="0"/>
              <a:t>转换为</a:t>
            </a:r>
            <a:r>
              <a:rPr lang="en-US" altLang="zh-CN" sz="2400" dirty="0" smtClean="0">
                <a:solidFill>
                  <a:srgbClr val="FF0000"/>
                </a:solidFill>
              </a:rPr>
              <a:t>n</a:t>
            </a:r>
            <a:r>
              <a:rPr lang="zh-CN" altLang="en-US" sz="2400" dirty="0" smtClean="0">
                <a:solidFill>
                  <a:srgbClr val="FF0000"/>
                </a:solidFill>
              </a:rPr>
              <a:t>*</a:t>
            </a:r>
            <a:r>
              <a:rPr lang="en-US" altLang="zh-CN" sz="2400" dirty="0" smtClean="0">
                <a:solidFill>
                  <a:srgbClr val="FF0000"/>
                </a:solidFill>
              </a:rPr>
              <a:t>k</a:t>
            </a:r>
            <a:r>
              <a:rPr lang="zh-CN" altLang="en-US" sz="2400" dirty="0" smtClean="0">
                <a:solidFill>
                  <a:srgbClr val="FF0000"/>
                </a:solidFill>
              </a:rPr>
              <a:t>维矩阵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n</a:t>
            </a:r>
            <a:r>
              <a:rPr lang="zh-CN" altLang="en-US" sz="2000" dirty="0" smtClean="0"/>
              <a:t>为图顶点的数量，</a:t>
            </a:r>
            <a:r>
              <a:rPr lang="en-US" altLang="zh-CN" sz="2000" dirty="0" smtClean="0"/>
              <a:t>d</a:t>
            </a:r>
            <a:r>
              <a:rPr lang="zh-CN" altLang="en-US" sz="2000" dirty="0" smtClean="0"/>
              <a:t>为图中社群的数量，</a:t>
            </a:r>
            <a:r>
              <a:rPr lang="en-US" altLang="zh-CN" sz="2000" dirty="0" smtClean="0"/>
              <a:t>k&lt;&lt;d</a:t>
            </a:r>
            <a:endParaRPr lang="en-US" altLang="zh-CN" sz="1600" dirty="0" smtClean="0"/>
          </a:p>
          <a:p>
            <a:pPr lvl="1"/>
            <a:r>
              <a:rPr lang="zh-CN" altLang="en-US" sz="2000" dirty="0" smtClean="0"/>
              <a:t>一个</a:t>
            </a:r>
            <a:r>
              <a:rPr lang="en-US" altLang="zh-CN" sz="2000" dirty="0" smtClean="0"/>
              <a:t>d</a:t>
            </a:r>
            <a:r>
              <a:rPr lang="zh-CN" altLang="en-US" sz="2000" dirty="0" smtClean="0"/>
              <a:t>维向量的第</a:t>
            </a:r>
            <a:r>
              <a:rPr lang="en-US" altLang="zh-CN" sz="2000" dirty="0" err="1" smtClean="0"/>
              <a:t>i</a:t>
            </a:r>
            <a:r>
              <a:rPr lang="zh-CN" altLang="en-US" sz="2000" dirty="0" smtClean="0"/>
              <a:t>维的值实际上表示顶点属于该社群的权重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经实验分析，在准确性影响不大的情况下提高了检测效率</a:t>
            </a:r>
            <a:r>
              <a:rPr lang="en-US" altLang="zh-CN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908806"/>
            <a:ext cx="3730909" cy="3744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如，最短路径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距离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</a:t>
            </a:r>
            <a:r>
              <a:rPr lang="en-US" altLang="zh-CN" sz="28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TechReport</a:t>
            </a:r>
            <a:r>
              <a:rPr lang="en-US" altLang="zh-CN" sz="2800" baseline="3000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[17]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)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496" y="598237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使用真实公路图实验，图的大小减少</a:t>
            </a:r>
            <a:r>
              <a:rPr lang="en-US" altLang="zh-CN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1/3!</a:t>
            </a:r>
            <a:endParaRPr lang="en-US" altLang="zh-CN" sz="24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844824"/>
            <a:ext cx="5184576" cy="1584176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针对无向有权图，提出了概念</a:t>
            </a:r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proxy</a:t>
            </a:r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”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代理代表的区域</a:t>
            </a:r>
            <a:r>
              <a:rPr lang="en-US" altLang="zh-CN" sz="2000" dirty="0" smtClean="0">
                <a:ea typeface="黑体" pitchFamily="49" charset="-122"/>
              </a:rPr>
              <a:t>(DRA)</a:t>
            </a:r>
            <a:r>
              <a:rPr lang="zh-CN" altLang="en-US" sz="2000" dirty="0" smtClean="0">
                <a:ea typeface="黑体" pitchFamily="49" charset="-122"/>
              </a:rPr>
              <a:t>互不重叠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将代理代表的区域去掉后，不影响查询结果准确性</a:t>
            </a:r>
          </a:p>
          <a:p>
            <a:endParaRPr lang="en-US" altLang="zh-CN" sz="24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4573577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性质：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中两点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，代理分别为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，则有：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</a:t>
            </a:r>
            <a:r>
              <a:rPr lang="zh-CN" altLang="en-US" sz="2000" dirty="0" smtClean="0">
                <a:ea typeface="黑体" pitchFamily="49" charset="-122"/>
              </a:rPr>
              <a:t>（</a:t>
            </a:r>
            <a:r>
              <a:rPr lang="en-US" altLang="zh-CN" sz="2000" dirty="0" smtClean="0">
                <a:ea typeface="黑体" pitchFamily="49" charset="-122"/>
              </a:rPr>
              <a:t>1</a:t>
            </a:r>
            <a:r>
              <a:rPr lang="zh-CN" altLang="en-US" sz="2000" dirty="0" smtClean="0">
                <a:ea typeface="黑体" pitchFamily="49" charset="-122"/>
              </a:rPr>
              <a:t>）</a:t>
            </a:r>
            <a:r>
              <a:rPr lang="en-US" altLang="zh-CN" sz="2000" dirty="0" smtClean="0">
                <a:ea typeface="黑体" pitchFamily="49" charset="-122"/>
              </a:rPr>
              <a:t>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 </a:t>
            </a:r>
            <a:r>
              <a:rPr lang="zh-CN" altLang="en-US" sz="2000" dirty="0" smtClean="0">
                <a:ea typeface="黑体" pitchFamily="49" charset="-122"/>
              </a:rPr>
              <a:t>（</a:t>
            </a:r>
            <a:r>
              <a:rPr lang="en-US" altLang="zh-CN" sz="2000" dirty="0" smtClean="0">
                <a:ea typeface="黑体" pitchFamily="49" charset="-122"/>
              </a:rPr>
              <a:t>2</a:t>
            </a:r>
            <a:r>
              <a:rPr lang="zh-CN" altLang="en-US" sz="2000" dirty="0" smtClean="0">
                <a:ea typeface="黑体" pitchFamily="49" charset="-122"/>
              </a:rPr>
              <a:t>）</a:t>
            </a:r>
            <a:r>
              <a:rPr lang="en-US" altLang="zh-CN" sz="2000" dirty="0" smtClean="0">
                <a:ea typeface="黑体" pitchFamily="49" charset="-122"/>
              </a:rPr>
              <a:t>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分布式数据处理技术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32764" y="1268760"/>
            <a:ext cx="4051404" cy="1901825"/>
            <a:chOff x="2555776" y="4653136"/>
            <a:chExt cx="4051404" cy="1901825"/>
          </a:xfrm>
        </p:grpSpPr>
        <p:cxnSp>
          <p:nvCxnSpPr>
            <p:cNvPr id="14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17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27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19350" y="3861048"/>
            <a:ext cx="8501122" cy="2088232"/>
          </a:xfrm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现实中的图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通常非常大，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使用单机来管理和查询图不现实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</a:t>
            </a:r>
          </a:p>
          <a:p>
            <a:pPr lvl="1"/>
            <a:r>
              <a:rPr lang="de-DE" altLang="zh-CN" sz="1800" dirty="0" smtClean="0">
                <a:latin typeface="Arial Unicode MS" pitchFamily="34" charset="-122"/>
                <a:ea typeface="黑体" pitchFamily="49" charset="-122"/>
              </a:rPr>
              <a:t>Yahoo! 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Web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图</a:t>
            </a:r>
            <a:r>
              <a:rPr lang="zh-CN" altLang="en-US" sz="1800" dirty="0" smtClean="0">
                <a:ea typeface="黑体" pitchFamily="49" charset="-122"/>
              </a:rPr>
              <a:t>有</a:t>
            </a:r>
            <a:r>
              <a:rPr lang="de-DE" altLang="zh-CN" sz="1800" dirty="0" smtClean="0">
                <a:latin typeface="Arial Unicode MS" pitchFamily="34" charset="-122"/>
                <a:ea typeface="黑体" pitchFamily="49" charset="-122"/>
              </a:rPr>
              <a:t>140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顶点</a:t>
            </a:r>
            <a:endParaRPr lang="de-DE" altLang="zh-CN" sz="1800" dirty="0" smtClean="0"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Facebook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超过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10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用户</a:t>
            </a:r>
            <a:endParaRPr lang="en-US" altLang="zh-CN" sz="4800" dirty="0" smtClean="0">
              <a:latin typeface="Arial Unicode MS" pitchFamily="34" charset="-122"/>
              <a:ea typeface="黑体" pitchFamily="49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现实活中的图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通常是分布式的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</a:t>
            </a:r>
          </a:p>
          <a:p>
            <a:pPr lvl="1"/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Google, Yahoo! and </a:t>
            </a:r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Facebook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都有大规模的数据中心存储数据</a:t>
            </a:r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ss</a:t>
            </a:r>
            <a:endParaRPr lang="en-US" altLang="zh-CN" sz="1800" dirty="0" smtClean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988840"/>
            <a:ext cx="5040560" cy="3780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>
                <a:solidFill>
                  <a:srgbClr val="C00000"/>
                </a:solidFill>
              </a:rPr>
              <a:t>What is Big Data?</a:t>
            </a:r>
            <a:endParaRPr lang="zh-CN" altLang="en-US" sz="40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36712"/>
            <a:ext cx="8501122" cy="1224136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Big Data </a:t>
            </a:r>
            <a:r>
              <a:rPr lang="en-US" altLang="zh-CN" sz="2400" b="1" dirty="0" smtClean="0"/>
              <a:t>refers to datasets that grow so large that it is difficult to capture, store, manage, share, analyze and visualize with those traditional (database) software tools</a:t>
            </a:r>
          </a:p>
          <a:p>
            <a:pPr lvl="1"/>
            <a:r>
              <a:rPr lang="en-US" altLang="zh-CN" sz="1600" b="1" dirty="0" smtClean="0">
                <a:solidFill>
                  <a:srgbClr val="000099"/>
                </a:solidFill>
              </a:rPr>
              <a:t>Wikipedia 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 bwMode="auto">
          <a:xfrm>
            <a:off x="251520" y="5976664"/>
            <a:ext cx="8712968" cy="836712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en-US" altLang="zh-CN" sz="2000" dirty="0" smtClean="0">
                <a:solidFill>
                  <a:srgbClr val="000000"/>
                </a:solidFill>
                <a:latin typeface="Arial"/>
                <a:ea typeface="黑体"/>
              </a:rPr>
              <a:t>“Big data” becomes 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ea typeface="黑体"/>
              </a:rPr>
              <a:t>a buzz word</a:t>
            </a:r>
            <a:r>
              <a:rPr lang="en-US" altLang="zh-CN" sz="2000" dirty="0" smtClean="0">
                <a:solidFill>
                  <a:srgbClr val="000000"/>
                </a:solidFill>
                <a:latin typeface="Arial"/>
                <a:ea typeface="黑体"/>
              </a:rPr>
              <a:t>, and the focus of both industrial and academic communities!</a:t>
            </a:r>
            <a:endParaRPr lang="zh-CN" altLang="en-US" sz="2000" dirty="0" smtClean="0">
              <a:solidFill>
                <a:srgbClr val="000000"/>
              </a:solidFill>
              <a:latin typeface="Arial"/>
              <a:ea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06760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如，分布式图模式匹配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TODS 2014&amp;WWW 2012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)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285720" y="1412776"/>
            <a:ext cx="8501122" cy="1728192"/>
          </a:xfrm>
        </p:spPr>
        <p:txBody>
          <a:bodyPr/>
          <a:lstStyle/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机群：具有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等同计算能力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的多台机器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发起查询的指定为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协调者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);</a:t>
            </a:r>
          </a:p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任何一台机器能够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直接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向其他机器发送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任意数量的消息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;</a:t>
            </a:r>
          </a:p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所有机器通过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本地计算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消息传送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协同完成任务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zh-CN" altLang="en-US" sz="2000" b="1" dirty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3" name="灯片编号占位符 3"/>
          <p:cNvSpPr txBox="1">
            <a:spLocks/>
          </p:cNvSpPr>
          <p:nvPr/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D224E6-15A8-4E74-8987-281A30D56C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032" y="9087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3366CC"/>
                </a:solidFill>
              </a:rPr>
              <a:t>提出分布式计算模型</a:t>
            </a:r>
            <a:r>
              <a:rPr lang="en-US" altLang="zh-CN" sz="2000" dirty="0" smtClean="0">
                <a:solidFill>
                  <a:srgbClr val="3366CC"/>
                </a:solidFill>
              </a:rPr>
              <a:t>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[3]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780928"/>
            <a:ext cx="4320480" cy="145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88032" y="45091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3366CC"/>
                </a:solidFill>
              </a:rPr>
              <a:t>分布式算法复杂性指标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285720" y="5085184"/>
            <a:ext cx="850112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1.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机器访问次数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访问一台机器的最大次数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交互复杂性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2.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最大完工时间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所有机器中最长的完工时间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效率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3.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通讯数据量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不同机器之间的通讯消息的量和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 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网络带宽的消耗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  <a:endParaRPr kumimoji="0" lang="en-US" altLang="zh-CN" sz="200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sym typeface="Wingdings" pitchFamily="2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00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增量计算技术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cxnSp>
        <p:nvCxnSpPr>
          <p:cNvPr id="16" name="Straight Arrow Connector 5"/>
          <p:cNvCxnSpPr/>
          <p:nvPr/>
        </p:nvCxnSpPr>
        <p:spPr bwMode="auto">
          <a:xfrm>
            <a:off x="2987824" y="3501008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899592" y="3212976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652120" y="3212976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987824" y="2564904"/>
            <a:ext cx="20162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Incremental computation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5292080" y="4263479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已有计算结果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6012160" y="3717032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增量计算技术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358" y="2872316"/>
            <a:ext cx="8501122" cy="1420780"/>
          </a:xfrm>
        </p:spPr>
        <p:txBody>
          <a:bodyPr/>
          <a:lstStyle/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</a:rPr>
              <a:t>将索引系统改为增量的方法：</a:t>
            </a:r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将文档的平均处理时间减少为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1%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ea typeface="黑体" pitchFamily="49" charset="-122"/>
              </a:rPr>
              <a:t>当每天处理的文档数据一样是，将文档的平均老化时间减少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50%</a:t>
            </a: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251520" y="5641851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/>
              <a:t>从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“零”开始</a:t>
            </a:r>
            <a:r>
              <a:rPr lang="zh-CN" altLang="en-US" sz="2000" b="1" dirty="0" smtClean="0"/>
              <a:t>是对计算资源的极大浪费</a:t>
            </a:r>
            <a:r>
              <a:rPr lang="en-US" altLang="zh-CN" sz="2000" b="1" dirty="0" smtClean="0"/>
              <a:t>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358" y="2276872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Google 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Percolator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[18]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358" y="1052736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66CC"/>
                </a:solidFill>
              </a:rPr>
              <a:t>如，增量模式匹配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 (VLDB  2010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[8]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 )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391358" y="1648180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提高效率，同时也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是应对数据动态性的一种有效方法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其他数据技术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772708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en-US" altLang="zh-CN" dirty="0" smtClean="0">
              <a:latin typeface="Arial Unicode MS" pitchFamily="34" charset="-122"/>
              <a:ea typeface="黑体" pitchFamily="49" charset="-122"/>
            </a:endParaRPr>
          </a:p>
          <a:p>
            <a:pPr>
              <a:buNone/>
            </a:pP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1358" y="2060848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数据抽样：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cxnSp>
        <p:nvCxnSpPr>
          <p:cNvPr id="7" name="Straight Arrow Connector 5"/>
          <p:cNvCxnSpPr/>
          <p:nvPr/>
        </p:nvCxnSpPr>
        <p:spPr bwMode="auto">
          <a:xfrm>
            <a:off x="3635896" y="2312876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19"/>
          <p:cNvSpPr txBox="1">
            <a:spLocks noChangeArrowheads="1"/>
          </p:cNvSpPr>
          <p:nvPr/>
        </p:nvSpPr>
        <p:spPr bwMode="auto">
          <a:xfrm>
            <a:off x="2555776" y="2051266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9" name="TextBox 19"/>
          <p:cNvSpPr txBox="1">
            <a:spLocks noChangeArrowheads="1"/>
          </p:cNvSpPr>
          <p:nvPr/>
        </p:nvSpPr>
        <p:spPr bwMode="auto">
          <a:xfrm>
            <a:off x="5724128" y="2051266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3923928" y="1844824"/>
            <a:ext cx="15841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sampling</a:t>
            </a:r>
            <a:endParaRPr lang="zh-CN" altLang="en-US" dirty="0">
              <a:latin typeface="Rockwell" pitchFamily="18" charset="0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3635896" y="378904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2627784" y="352743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5724128" y="352743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707904" y="3212976"/>
            <a:ext cx="2016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compression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395536" y="3501008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395536" y="4744524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数据划分：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cxnSp>
        <p:nvCxnSpPr>
          <p:cNvPr id="17" name="Straight Arrow Connector 5"/>
          <p:cNvCxnSpPr/>
          <p:nvPr/>
        </p:nvCxnSpPr>
        <p:spPr bwMode="auto">
          <a:xfrm>
            <a:off x="3635896" y="4986754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2555776" y="4725144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5724128" y="4725144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1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… </a:t>
            </a:r>
            <a:r>
              <a:rPr lang="en-US" altLang="zh-CN" sz="2800" dirty="0" smtClean="0">
                <a:latin typeface="华文仿宋"/>
                <a:ea typeface="华文仿宋"/>
                <a:sym typeface="Symbol" pitchFamily="18" charset="2"/>
              </a:rPr>
              <a:t>+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n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 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3851920" y="4479503"/>
            <a:ext cx="2304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partitioning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21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dirty="0" smtClean="0">
                <a:solidFill>
                  <a:srgbClr val="FF0000"/>
                </a:solidFill>
              </a:rPr>
              <a:t>Work in progress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系统视图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411316" y="3744466"/>
            <a:ext cx="1017174" cy="5486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自然语言处理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3419872" y="3744466"/>
            <a:ext cx="1224136" cy="54863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机器学习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2195291" y="4572101"/>
            <a:ext cx="5977109" cy="513083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        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开源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)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图数据库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2411315" y="1773104"/>
            <a:ext cx="1871786" cy="5486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perspectiveRelaxedModerately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角色分析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4575377" y="1773104"/>
            <a:ext cx="1508346" cy="5486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perspectiveRelaxedModerately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群体推荐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5435651" y="4633665"/>
            <a:ext cx="2592511" cy="38335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CC33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社会网络化，性能优化</a:t>
            </a: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1403285" y="4365104"/>
            <a:ext cx="6696662" cy="61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prstShdw prst="shdw12">
              <a:schemeClr val="bg2">
                <a:alpha val="50000"/>
              </a:schemeClr>
            </a:prstShdw>
          </a:effectLst>
        </p:spPr>
      </p:cxnSp>
      <p:sp>
        <p:nvSpPr>
          <p:cNvPr id="12" name="矩形 11"/>
          <p:cNvSpPr/>
          <p:nvPr/>
        </p:nvSpPr>
        <p:spPr>
          <a:xfrm>
            <a:off x="323528" y="3059668"/>
            <a:ext cx="1656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图搜索中间件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2411315" y="2520330"/>
            <a:ext cx="5472608" cy="5486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API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3528" y="1876547"/>
            <a:ext cx="1727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上层搜索应用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375577" y="1772816"/>
            <a:ext cx="1508346" cy="5486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  <a:scene3d>
            <a:camera prst="perspectiveRelaxedModerately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其它分析</a:t>
            </a:r>
          </a:p>
        </p:txBody>
      </p:sp>
      <p:sp>
        <p:nvSpPr>
          <p:cNvPr id="17" name="矩形 16"/>
          <p:cNvSpPr/>
          <p:nvPr/>
        </p:nvSpPr>
        <p:spPr>
          <a:xfrm>
            <a:off x="323528" y="4715852"/>
            <a:ext cx="18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底层支撑系统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644008" y="3744466"/>
            <a:ext cx="1224580" cy="5486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000" b="1" dirty="0" smtClean="0">
                <a:solidFill>
                  <a:srgbClr val="00009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数据挖掘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6876255" y="3744466"/>
            <a:ext cx="1008557" cy="5486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99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知识库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5868589" y="3744466"/>
            <a:ext cx="1007666" cy="5486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rgbClr val="00009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数据库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99"/>
              </a:solidFill>
              <a:effectLst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131840" y="3140968"/>
            <a:ext cx="4032448" cy="54863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核心图算法库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56895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Arial Unicode MS" pitchFamily="34" charset="-122"/>
              </a:rPr>
              <a:t>图搜索是一种新型社会搜索模式</a:t>
            </a:r>
            <a:endParaRPr lang="en-US" altLang="zh-CN" sz="2400" dirty="0" smtClean="0">
              <a:latin typeface="黑体" pitchFamily="49" charset="-122"/>
              <a:ea typeface="黑体" pitchFamily="49" charset="-122"/>
              <a:cs typeface="Arial Unicode MS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2420888"/>
            <a:ext cx="856895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-342900" eaLnBrk="0" hangingPunct="0">
              <a:spcBef>
                <a:spcPts val="0"/>
              </a:spcBef>
            </a:pPr>
            <a:r>
              <a:rPr lang="zh-CN" altLang="en-US" sz="2400" kern="0" dirty="0" smtClean="0">
                <a:solidFill>
                  <a:srgbClr val="000000"/>
                </a:solidFill>
                <a:latin typeface="Arial Unicode MS" pitchFamily="34" charset="-122"/>
              </a:rPr>
              <a:t>图搜索的应用与挑战</a:t>
            </a:r>
            <a:endParaRPr lang="en-US" altLang="zh-CN" sz="2000" kern="0" dirty="0">
              <a:solidFill>
                <a:schemeClr val="tx1"/>
              </a:solidFill>
              <a:latin typeface="Arial Unicode MS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3528" y="3284984"/>
            <a:ext cx="8568952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Arial Unicode MS" pitchFamily="34" charset="-122"/>
              </a:rPr>
              <a:t>解决大图搜索的相关技术</a:t>
            </a:r>
            <a:endParaRPr lang="en-US" altLang="zh-CN" sz="2400" dirty="0" smtClean="0">
              <a:latin typeface="黑体" pitchFamily="49" charset="-122"/>
              <a:ea typeface="黑体" pitchFamily="49" charset="-122"/>
              <a:cs typeface="Arial Unicode MS" pitchFamily="34" charset="-122"/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pPr algn="ctr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小结</a:t>
            </a:r>
            <a:endParaRPr lang="en-US" altLang="zh-CN" sz="36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9" name="Rectangle 14"/>
          <p:cNvSpPr txBox="1">
            <a:spLocks noChangeArrowheads="1"/>
          </p:cNvSpPr>
          <p:nvPr/>
        </p:nvSpPr>
        <p:spPr bwMode="auto">
          <a:xfrm>
            <a:off x="251520" y="5785867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0000"/>
                </a:solidFill>
              </a:rPr>
              <a:t>Just a start, there is a long way to go for big graph search!</a:t>
            </a:r>
            <a:endParaRPr lang="en-US" altLang="zh-CN" sz="2000" b="1" dirty="0" smtClean="0">
              <a:solidFill>
                <a:srgbClr val="FF0000"/>
              </a:solidFill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274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5536" y="908720"/>
            <a:ext cx="8424936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>
              <a:spcBef>
                <a:spcPts val="600"/>
              </a:spcBef>
            </a:pPr>
            <a:r>
              <a:rPr kumimoji="1" lang="en-US" altLang="zh-CN" sz="2000" dirty="0" err="1" smtClean="0"/>
              <a:t>Charu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Aggarwal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Sourav</a:t>
            </a:r>
            <a:r>
              <a:rPr kumimoji="1" lang="en-US" altLang="zh-CN" sz="2000" dirty="0" smtClean="0"/>
              <a:t> S </a:t>
            </a:r>
            <a:r>
              <a:rPr kumimoji="1" lang="en-US" altLang="zh-CN" sz="2000" dirty="0" err="1" smtClean="0"/>
              <a:t>Bhowmick</a:t>
            </a:r>
            <a:r>
              <a:rPr kumimoji="1" lang="en-US" altLang="zh-CN" sz="2000" dirty="0" smtClean="0"/>
              <a:t>, Yang Cao, </a:t>
            </a:r>
            <a:r>
              <a:rPr kumimoji="1" lang="en-US" altLang="zh-CN" sz="2000" dirty="0" err="1" smtClean="0"/>
              <a:t>Gao</a:t>
            </a:r>
            <a:r>
              <a:rPr kumimoji="1" lang="en-US" altLang="zh-CN" sz="2000" dirty="0" smtClean="0"/>
              <a:t> Cong, </a:t>
            </a:r>
            <a:r>
              <a:rPr kumimoji="1" lang="en-US" altLang="zh-CN" sz="2000" dirty="0" err="1" smtClean="0"/>
              <a:t>Wenfei</a:t>
            </a:r>
            <a:r>
              <a:rPr kumimoji="1" lang="en-US" altLang="zh-CN" sz="2000" dirty="0" smtClean="0"/>
              <a:t> Fan, </a:t>
            </a:r>
            <a:r>
              <a:rPr kumimoji="1" lang="en-US" altLang="zh-CN" sz="2000" dirty="0" err="1" smtClean="0"/>
              <a:t>Kaiyu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Feng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Jinpeng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Huai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Jia</a:t>
            </a:r>
            <a:r>
              <a:rPr lang="en-US" altLang="zh-CN" sz="2000" dirty="0" smtClean="0"/>
              <a:t> Li,  </a:t>
            </a:r>
            <a:r>
              <a:rPr lang="en-US" altLang="zh-CN" sz="2000" dirty="0" err="1" smtClean="0"/>
              <a:t>Jianxin</a:t>
            </a:r>
            <a:r>
              <a:rPr lang="en-US" altLang="zh-CN" sz="2000" dirty="0" smtClean="0"/>
              <a:t> Li, </a:t>
            </a:r>
            <a:r>
              <a:rPr lang="en-US" altLang="zh-CN" sz="2000" dirty="0" err="1" smtClean="0"/>
              <a:t>Xudong</a:t>
            </a:r>
            <a:r>
              <a:rPr lang="en-US" altLang="zh-CN" sz="2000" dirty="0" smtClean="0"/>
              <a:t> Liu, </a:t>
            </a:r>
            <a:r>
              <a:rPr kumimoji="1" lang="en-US" altLang="zh-CN" sz="2000" dirty="0" smtClean="0"/>
              <a:t>Nan Tang, </a:t>
            </a:r>
            <a:r>
              <a:rPr kumimoji="1" lang="en-US" altLang="zh-CN" sz="2000" dirty="0" err="1" smtClean="0"/>
              <a:t>Haixun</a:t>
            </a:r>
            <a:r>
              <a:rPr kumimoji="1" lang="en-US" altLang="zh-CN" sz="2000" dirty="0" smtClean="0"/>
              <a:t> Wang, </a:t>
            </a:r>
            <a:r>
              <a:rPr kumimoji="1" lang="en-US" altLang="zh-CN" sz="2000" dirty="0" err="1" smtClean="0"/>
              <a:t>Tianyu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Wo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Yinghui</a:t>
            </a:r>
            <a:r>
              <a:rPr kumimoji="1" lang="en-US" altLang="zh-CN" sz="2000" dirty="0" smtClean="0"/>
              <a:t> Wu, </a:t>
            </a:r>
            <a:r>
              <a:rPr kumimoji="1" lang="en-US" altLang="zh-CN" sz="2000" dirty="0" err="1" smtClean="0"/>
              <a:t>Weiren</a:t>
            </a:r>
            <a:r>
              <a:rPr kumimoji="1" lang="en-US" altLang="zh-CN" sz="2000" dirty="0" smtClean="0"/>
              <a:t> Yu,  …</a:t>
            </a:r>
          </a:p>
          <a:p>
            <a:pPr>
              <a:spcBef>
                <a:spcPts val="6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>
              <a:spcBef>
                <a:spcPts val="600"/>
              </a:spcBef>
            </a:pPr>
            <a:r>
              <a:rPr lang="en-US" altLang="zh-CN" sz="2000" dirty="0" err="1" smtClean="0"/>
              <a:t>Beihang</a:t>
            </a:r>
            <a:r>
              <a:rPr lang="en-US" altLang="zh-CN" sz="2000" dirty="0" smtClean="0"/>
              <a:t> University, China;</a:t>
            </a:r>
          </a:p>
          <a:p>
            <a:pPr>
              <a:spcBef>
                <a:spcPts val="600"/>
              </a:spcBef>
            </a:pPr>
            <a:r>
              <a:rPr kumimoji="1" lang="en-US" altLang="zh-CN" sz="2000" dirty="0" smtClean="0"/>
              <a:t>Google, USA;</a:t>
            </a:r>
          </a:p>
          <a:p>
            <a:pPr>
              <a:spcBef>
                <a:spcPts val="600"/>
              </a:spcBef>
            </a:pPr>
            <a:r>
              <a:rPr kumimoji="1" lang="en-US" altLang="zh-CN" sz="2000" dirty="0" smtClean="0"/>
              <a:t>IBM Watson Research Center, USA; </a:t>
            </a:r>
          </a:p>
          <a:p>
            <a:pPr>
              <a:spcBef>
                <a:spcPts val="600"/>
              </a:spcBef>
            </a:pPr>
            <a:r>
              <a:rPr kumimoji="1" lang="en-US" altLang="zh-CN" sz="2000" dirty="0" smtClean="0"/>
              <a:t>Microsoft Research, China;</a:t>
            </a:r>
          </a:p>
          <a:p>
            <a:pPr>
              <a:spcBef>
                <a:spcPts val="600"/>
              </a:spcBef>
            </a:pPr>
            <a:r>
              <a:rPr lang="en-US" altLang="zh-CN" sz="2000" dirty="0" err="1" smtClean="0"/>
              <a:t>Nanyang</a:t>
            </a:r>
            <a:r>
              <a:rPr lang="en-US" altLang="zh-CN" sz="2000" dirty="0" smtClean="0"/>
              <a:t> Technological University, Singapore; </a:t>
            </a:r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Ohio State University</a:t>
            </a:r>
            <a:r>
              <a:rPr kumimoji="1" lang="en-US" altLang="zh-CN" sz="2000" dirty="0" smtClean="0"/>
              <a:t>, USA;</a:t>
            </a:r>
            <a:endParaRPr lang="en-US" altLang="zh-CN" sz="2000" dirty="0" smtClean="0"/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Qatar Computing Research Institute, Qatar; </a:t>
            </a:r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University of California, Santa Barbara, USA; </a:t>
            </a:r>
          </a:p>
          <a:p>
            <a:pPr>
              <a:spcBef>
                <a:spcPts val="600"/>
              </a:spcBef>
            </a:pPr>
            <a:r>
              <a:rPr lang="en-US" altLang="zh-CN" sz="2000" dirty="0" smtClean="0"/>
              <a:t>University of Edinburgh, UK;  …</a:t>
            </a:r>
          </a:p>
          <a:p>
            <a:pPr>
              <a:spcBef>
                <a:spcPts val="600"/>
              </a:spcBef>
            </a:pPr>
            <a:endParaRPr kumimoji="1" lang="en-US" altLang="zh-CN" dirty="0" smtClean="0"/>
          </a:p>
          <a:p>
            <a:pPr>
              <a:spcBef>
                <a:spcPts val="600"/>
              </a:spcBef>
            </a:pPr>
            <a:endParaRPr lang="en-US" altLang="zh-CN" sz="2000" dirty="0" smtClean="0"/>
          </a:p>
          <a:p>
            <a:pPr>
              <a:spcBef>
                <a:spcPts val="600"/>
              </a:spcBef>
            </a:pPr>
            <a:endParaRPr kumimoji="1" lang="en-US" altLang="zh-CN" sz="2000" dirty="0" smtClean="0"/>
          </a:p>
          <a:p>
            <a:pPr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References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52736"/>
            <a:ext cx="8501122" cy="5429288"/>
          </a:xfrm>
        </p:spPr>
        <p:txBody>
          <a:bodyPr/>
          <a:lstStyle/>
          <a:p>
            <a:pPr>
              <a:buNone/>
            </a:pP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[1] Chao Liu, Chen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Chen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,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Jiawei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Han and Philip S. Yu, GPLAG: detection of software plagiarism by program dependence graph analysis. KDD 2006.</a:t>
            </a:r>
          </a:p>
          <a:p>
            <a:pPr>
              <a:buNone/>
            </a:pP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[2] J.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Ferrante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, K. J.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Ottenstein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, and J. D. Warren. The program dependence graph and its use in optimization. ACM Trans. Program. Lang. Syst., 9(3):319–349, 1987.</a:t>
            </a:r>
          </a:p>
          <a:p>
            <a:pPr>
              <a:buNone/>
            </a:pPr>
            <a:r>
              <a:rPr lang="en-US" altLang="zh-CN" sz="1600" dirty="0" smtClean="0">
                <a:ea typeface="黑体" pitchFamily="49" charset="-122"/>
              </a:rPr>
              <a:t>[3] Rice, M. and </a:t>
            </a:r>
            <a:r>
              <a:rPr lang="en-US" altLang="zh-CN" sz="1600" dirty="0" err="1" smtClean="0">
                <a:ea typeface="黑体" pitchFamily="49" charset="-122"/>
              </a:rPr>
              <a:t>Tsotras</a:t>
            </a:r>
            <a:r>
              <a:rPr lang="en-US" altLang="zh-CN" sz="1600" dirty="0" smtClean="0">
                <a:ea typeface="黑体" pitchFamily="49" charset="-122"/>
              </a:rPr>
              <a:t>, V.J., Graph indexing of road networks for shortest path queries with label restrictions, VLDB 2010.</a:t>
            </a:r>
          </a:p>
          <a:p>
            <a:pPr>
              <a:buNone/>
            </a:pP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[4]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Ma, Yang Cao,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Jinpeng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Huai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, and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Tianyu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Wo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, Distributed Graph Pattern Matching, WWW 2012.</a:t>
            </a:r>
          </a:p>
          <a:p>
            <a:pPr>
              <a:buNone/>
            </a:pP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[</a:t>
            </a:r>
            <a:r>
              <a:rPr lang="en-US" altLang="zh-CN" sz="1600" dirty="0" smtClean="0">
                <a:ea typeface="黑体" pitchFamily="49" charset="-122"/>
              </a:rPr>
              <a:t>5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]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Ma, Yang Cao,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Tianyu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Wo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, and 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Jinpeng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Huai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, Social Networks and Graph Matching.</a:t>
            </a:r>
            <a:r>
              <a:rPr lang="zh-CN" altLang="en-US" sz="16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Communications of CCF, 2012 (in Chinese). </a:t>
            </a:r>
          </a:p>
          <a:p>
            <a:pPr>
              <a:buNone/>
            </a:pP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[6] C. C.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Aggarwal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and H. Wang. Managing and Mining Graph Data. Springer, 2010.</a:t>
            </a:r>
          </a:p>
          <a:p>
            <a:pPr>
              <a:buNone/>
            </a:pP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[7] 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Wenfei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Fan,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Jianzhong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Li,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Ma, Nan Tang, and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Yinghui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Wu,  Adding Regular Expressions to Graph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Reachability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and Pattern Queries. ICDE 2011.</a:t>
            </a:r>
          </a:p>
          <a:p>
            <a:pPr>
              <a:buNone/>
            </a:pP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[8] 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Wenfei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Fan,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Jianzhong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Li,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Ma, Nan Tang, and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Yinghui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Wu, Graph Pattern Matching: From Intractable to Polynomial Time. VLDB 2010.</a:t>
            </a:r>
          </a:p>
          <a:p>
            <a:pPr>
              <a:buNone/>
            </a:pP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[</a:t>
            </a:r>
            <a:r>
              <a:rPr lang="en-US" altLang="zh-CN" sz="1600" dirty="0" smtClean="0">
                <a:ea typeface="黑体" pitchFamily="49" charset="-122"/>
              </a:rPr>
              <a:t>9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] 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Wenfei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Fan,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Jianzhong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Li,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Ma, Nan Tang, and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Yinghui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 Wu, Graph Homomorphism Revisited for Graph Matching.  VLDB 2010.</a:t>
            </a:r>
          </a:p>
          <a:p>
            <a:pPr>
              <a:buNone/>
            </a:pPr>
            <a:endParaRPr lang="en-US" altLang="zh-CN" sz="16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References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52736"/>
            <a:ext cx="8501122" cy="5429288"/>
          </a:xfrm>
        </p:spPr>
        <p:txBody>
          <a:bodyPr/>
          <a:lstStyle/>
          <a:p>
            <a:pPr>
              <a:buNone/>
            </a:pPr>
            <a:r>
              <a:rPr lang="en-US" altLang="zh-CN" sz="1600" dirty="0" smtClean="0">
                <a:ea typeface="黑体" pitchFamily="49" charset="-122"/>
              </a:rPr>
              <a:t>[10] </a:t>
            </a:r>
            <a:r>
              <a:rPr lang="en-US" altLang="zh-CN" sz="1600" dirty="0" err="1" smtClean="0">
                <a:ea typeface="黑体" pitchFamily="49" charset="-122"/>
              </a:rPr>
              <a:t>Hossein</a:t>
            </a:r>
            <a:r>
              <a:rPr lang="en-US" altLang="zh-CN" sz="1600" dirty="0" smtClean="0">
                <a:ea typeface="黑体" pitchFamily="49" charset="-122"/>
              </a:rPr>
              <a:t> </a:t>
            </a:r>
            <a:r>
              <a:rPr lang="en-US" altLang="zh-CN" sz="1600" dirty="0" err="1" smtClean="0">
                <a:ea typeface="黑体" pitchFamily="49" charset="-122"/>
              </a:rPr>
              <a:t>Maserrat</a:t>
            </a:r>
            <a:r>
              <a:rPr lang="en-US" altLang="zh-CN" sz="1600" dirty="0" smtClean="0">
                <a:ea typeface="黑体" pitchFamily="49" charset="-122"/>
              </a:rPr>
              <a:t> and </a:t>
            </a:r>
            <a:r>
              <a:rPr lang="en-US" altLang="zh-CN" sz="1600" dirty="0" err="1" smtClean="0">
                <a:ea typeface="黑体" pitchFamily="49" charset="-122"/>
              </a:rPr>
              <a:t>Jian</a:t>
            </a:r>
            <a:r>
              <a:rPr lang="en-US" altLang="zh-CN" sz="1600" dirty="0" smtClean="0">
                <a:ea typeface="黑体" pitchFamily="49" charset="-122"/>
              </a:rPr>
              <a:t> Pei, Neighbor query friendly compression of social networks. KDD 2010.</a:t>
            </a:r>
          </a:p>
          <a:p>
            <a:pPr>
              <a:buNone/>
            </a:pPr>
            <a:r>
              <a:rPr lang="en-US" altLang="zh-CN" sz="1600" dirty="0" smtClean="0">
                <a:ea typeface="黑体" pitchFamily="49" charset="-122"/>
              </a:rPr>
              <a:t>[11] Brian </a:t>
            </a:r>
            <a:r>
              <a:rPr lang="en-US" altLang="zh-CN" sz="1600" dirty="0" err="1" smtClean="0">
                <a:ea typeface="黑体" pitchFamily="49" charset="-122"/>
              </a:rPr>
              <a:t>Gallaghe</a:t>
            </a:r>
            <a:r>
              <a:rPr lang="en-US" altLang="zh-CN" sz="1600" dirty="0" smtClean="0">
                <a:ea typeface="黑体" pitchFamily="49" charset="-122"/>
              </a:rPr>
              <a:t>, Matching structure and semantics: A survey on graph-based pattern matching. AAAI FS. 2006.</a:t>
            </a:r>
          </a:p>
          <a:p>
            <a:pPr>
              <a:buNone/>
            </a:pP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[12] Marko A. Rodriguez, Peter </a:t>
            </a:r>
            <a:r>
              <a:rPr lang="en-US" altLang="zh-CN" sz="1600" dirty="0" err="1" smtClean="0">
                <a:latin typeface="Arial Unicode MS" pitchFamily="34" charset="-122"/>
                <a:ea typeface="黑体" pitchFamily="49" charset="-122"/>
              </a:rPr>
              <a:t>Neubauer</a:t>
            </a:r>
            <a:r>
              <a:rPr lang="en-US" altLang="zh-CN" sz="1600" dirty="0" smtClean="0">
                <a:latin typeface="Arial Unicode MS" pitchFamily="34" charset="-122"/>
                <a:ea typeface="黑体" pitchFamily="49" charset="-122"/>
              </a:rPr>
              <a:t>: The Graph Traversal Pattern. Graph Data Management 2011: 29-46</a:t>
            </a:r>
          </a:p>
          <a:p>
            <a:pPr>
              <a:buNone/>
            </a:pPr>
            <a:r>
              <a:rPr lang="en-US" altLang="zh-CN" sz="1600" dirty="0" smtClean="0">
                <a:ea typeface="黑体" pitchFamily="49" charset="-122"/>
              </a:rPr>
              <a:t>[13] </a:t>
            </a:r>
            <a:r>
              <a:rPr lang="en-US" altLang="zh-CN" sz="1600" dirty="0" err="1" smtClean="0">
                <a:ea typeface="黑体" pitchFamily="49" charset="-122"/>
              </a:rPr>
              <a:t>Shuai</a:t>
            </a:r>
            <a:r>
              <a:rPr lang="en-US" altLang="zh-CN" sz="1600" dirty="0" smtClean="0">
                <a:ea typeface="黑体" pitchFamily="49" charset="-122"/>
              </a:rPr>
              <a:t> Ma, Yang Cao, </a:t>
            </a:r>
            <a:r>
              <a:rPr lang="en-US" altLang="zh-CN" sz="1600" dirty="0" err="1" smtClean="0">
                <a:ea typeface="黑体" pitchFamily="49" charset="-122"/>
              </a:rPr>
              <a:t>Wenfei</a:t>
            </a:r>
            <a:r>
              <a:rPr lang="en-US" altLang="zh-CN" sz="1600" dirty="0" smtClean="0">
                <a:ea typeface="黑体" pitchFamily="49" charset="-122"/>
              </a:rPr>
              <a:t> Fan, </a:t>
            </a:r>
            <a:r>
              <a:rPr lang="en-US" altLang="zh-CN" sz="1600" dirty="0" err="1" smtClean="0">
                <a:ea typeface="黑体" pitchFamily="49" charset="-122"/>
              </a:rPr>
              <a:t>Jinpeng</a:t>
            </a:r>
            <a:r>
              <a:rPr lang="en-US" altLang="zh-CN" sz="1600" dirty="0" smtClean="0">
                <a:ea typeface="黑体" pitchFamily="49" charset="-122"/>
              </a:rPr>
              <a:t> </a:t>
            </a:r>
            <a:r>
              <a:rPr lang="en-US" altLang="zh-CN" sz="1600" dirty="0" err="1" smtClean="0">
                <a:ea typeface="黑体" pitchFamily="49" charset="-122"/>
              </a:rPr>
              <a:t>Huai</a:t>
            </a:r>
            <a:r>
              <a:rPr lang="en-US" altLang="zh-CN" sz="1600" dirty="0" smtClean="0">
                <a:ea typeface="黑体" pitchFamily="49" charset="-122"/>
              </a:rPr>
              <a:t>, and </a:t>
            </a:r>
            <a:r>
              <a:rPr lang="en-US" altLang="zh-CN" sz="1600" dirty="0" err="1" smtClean="0">
                <a:ea typeface="黑体" pitchFamily="49" charset="-122"/>
              </a:rPr>
              <a:t>Tianyu</a:t>
            </a:r>
            <a:r>
              <a:rPr lang="en-US" altLang="zh-CN" sz="1600" dirty="0" smtClean="0">
                <a:ea typeface="黑体" pitchFamily="49" charset="-122"/>
              </a:rPr>
              <a:t> </a:t>
            </a:r>
            <a:r>
              <a:rPr lang="en-US" altLang="zh-CN" sz="1600" dirty="0" err="1" smtClean="0">
                <a:ea typeface="黑体" pitchFamily="49" charset="-122"/>
              </a:rPr>
              <a:t>Wo</a:t>
            </a:r>
            <a:r>
              <a:rPr lang="en-US" altLang="zh-CN" sz="1600" dirty="0" smtClean="0">
                <a:ea typeface="黑体" pitchFamily="49" charset="-122"/>
              </a:rPr>
              <a:t>. Strong Simulation: Capturing Topology in Graph Pattern Matching. TODS 2014.</a:t>
            </a:r>
          </a:p>
          <a:p>
            <a:pPr>
              <a:buNone/>
            </a:pPr>
            <a:r>
              <a:rPr lang="en-US" altLang="zh-CN" sz="1600" dirty="0" smtClean="0">
                <a:ea typeface="黑体" pitchFamily="49" charset="-122"/>
              </a:rPr>
              <a:t>[14] </a:t>
            </a:r>
            <a:r>
              <a:rPr lang="en-US" altLang="zh-CN" sz="1600" dirty="0" err="1" smtClean="0">
                <a:ea typeface="黑体" pitchFamily="49" charset="-122"/>
              </a:rPr>
              <a:t>Shuai</a:t>
            </a:r>
            <a:r>
              <a:rPr lang="en-US" altLang="zh-CN" sz="1600" dirty="0" smtClean="0">
                <a:ea typeface="黑体" pitchFamily="49" charset="-122"/>
              </a:rPr>
              <a:t> Ma, Yang Cao, </a:t>
            </a:r>
            <a:r>
              <a:rPr lang="en-US" altLang="zh-CN" sz="1600" dirty="0" err="1" smtClean="0">
                <a:ea typeface="黑体" pitchFamily="49" charset="-122"/>
              </a:rPr>
              <a:t>Wenfei</a:t>
            </a:r>
            <a:r>
              <a:rPr lang="en-US" altLang="zh-CN" sz="1600" dirty="0" smtClean="0">
                <a:ea typeface="黑体" pitchFamily="49" charset="-122"/>
              </a:rPr>
              <a:t> Fan, </a:t>
            </a:r>
            <a:r>
              <a:rPr lang="en-US" altLang="zh-CN" sz="1600" dirty="0" err="1" smtClean="0">
                <a:ea typeface="黑体" pitchFamily="49" charset="-122"/>
              </a:rPr>
              <a:t>Jinpeng</a:t>
            </a:r>
            <a:r>
              <a:rPr lang="en-US" altLang="zh-CN" sz="1600" dirty="0" smtClean="0">
                <a:ea typeface="黑体" pitchFamily="49" charset="-122"/>
              </a:rPr>
              <a:t> </a:t>
            </a:r>
            <a:r>
              <a:rPr lang="en-US" altLang="zh-CN" sz="1600" dirty="0" err="1" smtClean="0">
                <a:ea typeface="黑体" pitchFamily="49" charset="-122"/>
              </a:rPr>
              <a:t>Huai</a:t>
            </a:r>
            <a:r>
              <a:rPr lang="en-US" altLang="zh-CN" sz="1600" dirty="0" smtClean="0">
                <a:ea typeface="黑体" pitchFamily="49" charset="-122"/>
              </a:rPr>
              <a:t>, and </a:t>
            </a:r>
            <a:r>
              <a:rPr lang="en-US" altLang="zh-CN" sz="1600" dirty="0" err="1" smtClean="0">
                <a:ea typeface="黑体" pitchFamily="49" charset="-122"/>
              </a:rPr>
              <a:t>Tianyu</a:t>
            </a:r>
            <a:r>
              <a:rPr lang="en-US" altLang="zh-CN" sz="1600" dirty="0" smtClean="0">
                <a:ea typeface="黑体" pitchFamily="49" charset="-122"/>
              </a:rPr>
              <a:t> </a:t>
            </a:r>
            <a:r>
              <a:rPr lang="en-US" altLang="zh-CN" sz="1600" dirty="0" err="1" smtClean="0">
                <a:ea typeface="黑体" pitchFamily="49" charset="-122"/>
              </a:rPr>
              <a:t>Wo</a:t>
            </a:r>
            <a:r>
              <a:rPr lang="en-US" altLang="zh-CN" sz="1600" dirty="0" smtClean="0">
                <a:ea typeface="黑体" pitchFamily="49" charset="-122"/>
              </a:rPr>
              <a:t>, Capturing Topology in Graph Pattern Matching. VLDB 2012.</a:t>
            </a:r>
          </a:p>
          <a:p>
            <a:pPr>
              <a:buNone/>
            </a:pPr>
            <a:r>
              <a:rPr lang="en-US" altLang="zh-CN" sz="1600" dirty="0" smtClean="0">
                <a:ea typeface="黑体" pitchFamily="49" charset="-122"/>
              </a:rPr>
              <a:t>[15] </a:t>
            </a:r>
            <a:r>
              <a:rPr lang="en-US" altLang="zh-CN" sz="1600" dirty="0" err="1" smtClean="0">
                <a:ea typeface="黑体" pitchFamily="49" charset="-122"/>
              </a:rPr>
              <a:t>Weiren</a:t>
            </a:r>
            <a:r>
              <a:rPr lang="en-US" altLang="zh-CN" sz="1600" dirty="0" smtClean="0">
                <a:ea typeface="黑体" pitchFamily="49" charset="-122"/>
              </a:rPr>
              <a:t> Yu, </a:t>
            </a:r>
            <a:r>
              <a:rPr lang="en-US" altLang="zh-CN" sz="1600" dirty="0" err="1" smtClean="0">
                <a:ea typeface="黑体" pitchFamily="49" charset="-122"/>
              </a:rPr>
              <a:t>Charu</a:t>
            </a:r>
            <a:r>
              <a:rPr lang="en-US" altLang="zh-CN" sz="1600" dirty="0" smtClean="0">
                <a:ea typeface="黑体" pitchFamily="49" charset="-122"/>
              </a:rPr>
              <a:t> C. </a:t>
            </a:r>
            <a:r>
              <a:rPr lang="en-US" altLang="zh-CN" sz="1600" dirty="0" err="1" smtClean="0">
                <a:ea typeface="黑体" pitchFamily="49" charset="-122"/>
              </a:rPr>
              <a:t>Aggarwal</a:t>
            </a:r>
            <a:r>
              <a:rPr lang="en-US" altLang="zh-CN" sz="1600" dirty="0" smtClean="0">
                <a:ea typeface="黑体" pitchFamily="49" charset="-122"/>
              </a:rPr>
              <a:t>, </a:t>
            </a:r>
            <a:r>
              <a:rPr lang="en-US" altLang="zh-CN" sz="1600" dirty="0" err="1" smtClean="0">
                <a:ea typeface="黑体" pitchFamily="49" charset="-122"/>
              </a:rPr>
              <a:t>Shuai</a:t>
            </a:r>
            <a:r>
              <a:rPr lang="en-US" altLang="zh-CN" sz="1600" dirty="0" smtClean="0">
                <a:ea typeface="黑体" pitchFamily="49" charset="-122"/>
              </a:rPr>
              <a:t> Ma, </a:t>
            </a:r>
            <a:r>
              <a:rPr lang="en-US" altLang="zh-CN" sz="1600" dirty="0" err="1" smtClean="0">
                <a:ea typeface="黑体" pitchFamily="49" charset="-122"/>
              </a:rPr>
              <a:t>Haixun</a:t>
            </a:r>
            <a:r>
              <a:rPr lang="en-US" altLang="zh-CN" sz="1600" dirty="0" smtClean="0">
                <a:ea typeface="黑体" pitchFamily="49" charset="-122"/>
              </a:rPr>
              <a:t> Wang: On Anomalous Hotspot Discovery in Graph Streams. ICDM 2013</a:t>
            </a:r>
          </a:p>
          <a:p>
            <a:pPr>
              <a:buNone/>
            </a:pPr>
            <a:r>
              <a:rPr lang="en-US" altLang="zh-CN" sz="1600" dirty="0" smtClean="0">
                <a:ea typeface="黑体" pitchFamily="49" charset="-122"/>
              </a:rPr>
              <a:t>[16] </a:t>
            </a:r>
            <a:r>
              <a:rPr lang="en-US" altLang="zh-CN" sz="1600" dirty="0" err="1" smtClean="0">
                <a:ea typeface="黑体" pitchFamily="49" charset="-122"/>
              </a:rPr>
              <a:t>Renjun</a:t>
            </a:r>
            <a:r>
              <a:rPr lang="en-US" altLang="zh-CN" sz="1600" dirty="0" smtClean="0">
                <a:ea typeface="黑体" pitchFamily="49" charset="-122"/>
              </a:rPr>
              <a:t> </a:t>
            </a:r>
            <a:r>
              <a:rPr lang="en-US" altLang="zh-CN" sz="1600" dirty="0" err="1" smtClean="0">
                <a:ea typeface="黑体" pitchFamily="49" charset="-122"/>
              </a:rPr>
              <a:t>Hu</a:t>
            </a:r>
            <a:r>
              <a:rPr lang="en-US" altLang="zh-CN" sz="1600" dirty="0" smtClean="0">
                <a:ea typeface="黑体" pitchFamily="49" charset="-122"/>
              </a:rPr>
              <a:t>, </a:t>
            </a:r>
            <a:r>
              <a:rPr lang="en-US" altLang="zh-CN" sz="1600" dirty="0" err="1" smtClean="0">
                <a:ea typeface="黑体" pitchFamily="49" charset="-122"/>
              </a:rPr>
              <a:t>Charu</a:t>
            </a:r>
            <a:r>
              <a:rPr lang="en-US" altLang="zh-CN" sz="1600" dirty="0" smtClean="0">
                <a:ea typeface="黑体" pitchFamily="49" charset="-122"/>
              </a:rPr>
              <a:t> C. </a:t>
            </a:r>
            <a:r>
              <a:rPr lang="en-US" altLang="zh-CN" sz="1600" dirty="0" err="1" smtClean="0">
                <a:ea typeface="黑体" pitchFamily="49" charset="-122"/>
              </a:rPr>
              <a:t>Aggarwal</a:t>
            </a:r>
            <a:r>
              <a:rPr lang="en-US" altLang="zh-CN" sz="1600" dirty="0" smtClean="0">
                <a:ea typeface="黑体" pitchFamily="49" charset="-122"/>
              </a:rPr>
              <a:t>, </a:t>
            </a:r>
            <a:r>
              <a:rPr lang="en-US" altLang="zh-CN" sz="1600" dirty="0" err="1" smtClean="0">
                <a:ea typeface="黑体" pitchFamily="49" charset="-122"/>
              </a:rPr>
              <a:t>Shuai</a:t>
            </a:r>
            <a:r>
              <a:rPr lang="en-US" altLang="zh-CN" sz="1600" dirty="0" smtClean="0">
                <a:ea typeface="黑体" pitchFamily="49" charset="-122"/>
              </a:rPr>
              <a:t> Ma, </a:t>
            </a:r>
            <a:r>
              <a:rPr lang="en-US" altLang="zh-CN" sz="1600" dirty="0" err="1" smtClean="0">
                <a:ea typeface="黑体" pitchFamily="49" charset="-122"/>
              </a:rPr>
              <a:t>Jinpeng</a:t>
            </a:r>
            <a:r>
              <a:rPr lang="en-US" altLang="zh-CN" sz="1600" dirty="0" smtClean="0">
                <a:ea typeface="黑体" pitchFamily="49" charset="-122"/>
              </a:rPr>
              <a:t> </a:t>
            </a:r>
            <a:r>
              <a:rPr lang="en-US" altLang="zh-CN" sz="1600" dirty="0" err="1" smtClean="0">
                <a:ea typeface="黑体" pitchFamily="49" charset="-122"/>
              </a:rPr>
              <a:t>Huai</a:t>
            </a:r>
            <a:r>
              <a:rPr lang="en-US" altLang="zh-CN" sz="1600" dirty="0" smtClean="0">
                <a:ea typeface="黑体" pitchFamily="49" charset="-122"/>
              </a:rPr>
              <a:t>: An Embedding Approach to Network Anomaly Detection. under review.</a:t>
            </a:r>
          </a:p>
          <a:p>
            <a:pPr>
              <a:buNone/>
            </a:pPr>
            <a:r>
              <a:rPr lang="en-US" altLang="zh-CN" sz="1600" dirty="0" smtClean="0">
                <a:ea typeface="黑体" pitchFamily="49" charset="-122"/>
              </a:rPr>
              <a:t>[17] </a:t>
            </a:r>
            <a:r>
              <a:rPr lang="en-US" altLang="zh-CN" sz="1600" dirty="0" err="1" smtClean="0">
                <a:ea typeface="黑体" pitchFamily="49" charset="-122"/>
              </a:rPr>
              <a:t>Shuai</a:t>
            </a:r>
            <a:r>
              <a:rPr lang="en-US" altLang="zh-CN" sz="1600" dirty="0" smtClean="0">
                <a:ea typeface="黑体" pitchFamily="49" charset="-122"/>
              </a:rPr>
              <a:t> Ma, </a:t>
            </a:r>
            <a:r>
              <a:rPr lang="en-US" altLang="zh-CN" sz="1600" dirty="0" err="1" smtClean="0">
                <a:ea typeface="黑体" pitchFamily="49" charset="-122"/>
              </a:rPr>
              <a:t>Kaiyu</a:t>
            </a:r>
            <a:r>
              <a:rPr lang="en-US" altLang="zh-CN" sz="1600" dirty="0" smtClean="0">
                <a:ea typeface="黑体" pitchFamily="49" charset="-122"/>
              </a:rPr>
              <a:t> </a:t>
            </a:r>
            <a:r>
              <a:rPr lang="en-US" altLang="zh-CN" sz="1600" dirty="0" err="1" smtClean="0">
                <a:ea typeface="黑体" pitchFamily="49" charset="-122"/>
              </a:rPr>
              <a:t>Feng</a:t>
            </a:r>
            <a:r>
              <a:rPr lang="en-US" altLang="zh-CN" sz="1600" dirty="0" smtClean="0">
                <a:ea typeface="黑体" pitchFamily="49" charset="-122"/>
              </a:rPr>
              <a:t>, </a:t>
            </a:r>
            <a:r>
              <a:rPr lang="en-US" altLang="zh-CN" sz="1600" dirty="0" err="1" smtClean="0">
                <a:ea typeface="黑体" pitchFamily="49" charset="-122"/>
              </a:rPr>
              <a:t>Haixun</a:t>
            </a:r>
            <a:r>
              <a:rPr lang="en-US" altLang="zh-CN" sz="1600" dirty="0" smtClean="0">
                <a:ea typeface="黑体" pitchFamily="49" charset="-122"/>
              </a:rPr>
              <a:t> Wang, </a:t>
            </a:r>
            <a:r>
              <a:rPr lang="en-US" altLang="zh-CN" sz="1600" dirty="0" err="1" smtClean="0">
                <a:ea typeface="黑体" pitchFamily="49" charset="-122"/>
              </a:rPr>
              <a:t>Gao</a:t>
            </a:r>
            <a:r>
              <a:rPr lang="en-US" altLang="zh-CN" sz="1600" dirty="0" smtClean="0">
                <a:ea typeface="黑体" pitchFamily="49" charset="-122"/>
              </a:rPr>
              <a:t> Cong,  </a:t>
            </a:r>
            <a:r>
              <a:rPr lang="en-US" altLang="zh-CN" sz="1600" dirty="0" err="1" smtClean="0">
                <a:ea typeface="黑体" pitchFamily="49" charset="-122"/>
              </a:rPr>
              <a:t>Jianxin</a:t>
            </a:r>
            <a:r>
              <a:rPr lang="en-US" altLang="zh-CN" sz="1600" dirty="0" smtClean="0">
                <a:ea typeface="黑体" pitchFamily="49" charset="-122"/>
              </a:rPr>
              <a:t> Li, </a:t>
            </a:r>
            <a:r>
              <a:rPr lang="en-US" altLang="zh-CN" sz="1600" dirty="0" err="1" smtClean="0">
                <a:ea typeface="黑体" pitchFamily="49" charset="-122"/>
              </a:rPr>
              <a:t>Jinpeng</a:t>
            </a:r>
            <a:r>
              <a:rPr lang="en-US" altLang="zh-CN" sz="1600" dirty="0" smtClean="0">
                <a:ea typeface="黑体" pitchFamily="49" charset="-122"/>
              </a:rPr>
              <a:t> </a:t>
            </a:r>
            <a:r>
              <a:rPr lang="en-US" altLang="zh-CN" sz="1600" dirty="0" err="1" smtClean="0">
                <a:ea typeface="黑体" pitchFamily="49" charset="-122"/>
              </a:rPr>
              <a:t>Huai</a:t>
            </a:r>
            <a:r>
              <a:rPr lang="en-US" altLang="zh-CN" sz="1600" dirty="0" smtClean="0">
                <a:ea typeface="黑体" pitchFamily="49" charset="-122"/>
              </a:rPr>
              <a:t>: Proxies for Speeding-up Shortest Path/Distance Queries. under review.</a:t>
            </a:r>
          </a:p>
          <a:p>
            <a:pPr>
              <a:buNone/>
            </a:pPr>
            <a:r>
              <a:rPr lang="en-US" altLang="zh-CN" sz="1600" dirty="0" smtClean="0">
                <a:ea typeface="黑体" pitchFamily="49" charset="-122"/>
              </a:rPr>
              <a:t>[18] Daniel </a:t>
            </a:r>
            <a:r>
              <a:rPr lang="en-US" altLang="zh-CN" sz="1600" dirty="0" err="1" smtClean="0">
                <a:ea typeface="黑体" pitchFamily="49" charset="-122"/>
              </a:rPr>
              <a:t>Peng</a:t>
            </a:r>
            <a:r>
              <a:rPr lang="en-US" altLang="zh-CN" sz="1600" dirty="0" smtClean="0">
                <a:ea typeface="黑体" pitchFamily="49" charset="-122"/>
              </a:rPr>
              <a:t>, Frank </a:t>
            </a:r>
            <a:r>
              <a:rPr lang="en-US" altLang="zh-CN" sz="1600" dirty="0" err="1" smtClean="0">
                <a:ea typeface="黑体" pitchFamily="49" charset="-122"/>
              </a:rPr>
              <a:t>Dabek</a:t>
            </a:r>
            <a:r>
              <a:rPr lang="en-US" altLang="zh-CN" sz="1600" dirty="0" smtClean="0">
                <a:ea typeface="黑体" pitchFamily="49" charset="-122"/>
              </a:rPr>
              <a:t>: Large-scale Incremental Processing Using Distributed Transactions and Notifications. OSDI 2010.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628800"/>
            <a:ext cx="5078938" cy="2278757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Homepage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  Room 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    New Main Building,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Beihang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University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    Beijing, China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>
                <a:solidFill>
                  <a:srgbClr val="C00000"/>
                </a:solidFill>
                <a:latin typeface="+mn-lt"/>
              </a:rPr>
              <a:t>Human</a:t>
            </a:r>
            <a:r>
              <a:rPr lang="zh-CN" altLang="en-US" sz="4000" b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4000" b="1" dirty="0" smtClean="0">
                <a:solidFill>
                  <a:srgbClr val="C00000"/>
                </a:solidFill>
                <a:latin typeface="+mn-lt"/>
              </a:rPr>
              <a:t>vs. Computer</a:t>
            </a:r>
            <a:r>
              <a:rPr lang="zh-CN" altLang="en-US" sz="4000" b="1" dirty="0" smtClean="0">
                <a:solidFill>
                  <a:srgbClr val="C00000"/>
                </a:solidFill>
                <a:latin typeface="+mn-lt"/>
              </a:rPr>
              <a:t> </a:t>
            </a:r>
            <a:r>
              <a:rPr lang="en-US" altLang="zh-CN" sz="4000" b="1" dirty="0" smtClean="0">
                <a:solidFill>
                  <a:srgbClr val="C00000"/>
                </a:solidFill>
                <a:latin typeface="+mn-lt"/>
              </a:rPr>
              <a:t>+ Big Data</a:t>
            </a:r>
            <a:endParaRPr lang="zh-CN" altLang="en-US" sz="4000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IBM  “Watson” system challenges humans at </a:t>
            </a:r>
            <a:r>
              <a:rPr lang="en-US" altLang="zh-CN" sz="2400" dirty="0" smtClean="0">
                <a:solidFill>
                  <a:srgbClr val="C00000"/>
                </a:solidFill>
              </a:rPr>
              <a:t>Jeopardy</a:t>
            </a:r>
            <a:r>
              <a:rPr lang="en-US" altLang="zh-CN" sz="2400" dirty="0" smtClean="0"/>
              <a:t>!</a:t>
            </a:r>
          </a:p>
          <a:p>
            <a:pPr lvl="1"/>
            <a:r>
              <a:rPr lang="en-US" altLang="zh-CN" sz="2000" dirty="0" smtClean="0"/>
              <a:t>In </a:t>
            </a:r>
            <a:r>
              <a:rPr kumimoji="1" lang="en-US" altLang="zh-CN" sz="2000" dirty="0" smtClean="0"/>
              <a:t>2011, </a:t>
            </a:r>
            <a:r>
              <a:rPr lang="en-US" altLang="zh-CN" sz="2000" dirty="0" smtClean="0"/>
              <a:t>Watson beat former winners Brad </a:t>
            </a:r>
            <a:r>
              <a:rPr lang="en-US" altLang="zh-CN" sz="2000" dirty="0" err="1" smtClean="0"/>
              <a:t>Rutter</a:t>
            </a:r>
            <a:r>
              <a:rPr lang="en-US" altLang="zh-CN" sz="2000" dirty="0" smtClean="0"/>
              <a:t> and Ken Jennings. Watson received the </a:t>
            </a:r>
            <a:r>
              <a:rPr lang="en-US" altLang="zh-CN" sz="2000" dirty="0" smtClean="0">
                <a:solidFill>
                  <a:srgbClr val="000099"/>
                </a:solidFill>
              </a:rPr>
              <a:t>first prize </a:t>
            </a:r>
            <a:r>
              <a:rPr lang="en-US" altLang="zh-CN" sz="2000" dirty="0" smtClean="0"/>
              <a:t>of $1 million.</a:t>
            </a:r>
            <a:endParaRPr kumimoji="1" lang="en-US" altLang="zh-CN" sz="2000" dirty="0" smtClean="0"/>
          </a:p>
          <a:p>
            <a:pPr lvl="1"/>
            <a:r>
              <a:rPr lang="en-US" altLang="zh-CN" sz="2000" dirty="0" smtClean="0"/>
              <a:t>Compared with “Deep Blue”, </a:t>
            </a:r>
            <a:r>
              <a:rPr lang="zh-CN" altLang="zh-CN" sz="2000" dirty="0" smtClean="0"/>
              <a:t>“</a:t>
            </a:r>
            <a:r>
              <a:rPr lang="en-US" altLang="zh-CN" sz="2000" dirty="0" smtClean="0"/>
              <a:t>“Watson” is equipped with </a:t>
            </a:r>
            <a:r>
              <a:rPr lang="en-US" altLang="zh-CN" sz="2000" dirty="0" smtClean="0">
                <a:solidFill>
                  <a:srgbClr val="000099"/>
                </a:solidFill>
              </a:rPr>
              <a:t>Big Data</a:t>
            </a:r>
            <a:r>
              <a:rPr lang="en-US" altLang="zh-CN" sz="2000" dirty="0" smtClean="0"/>
              <a:t>!</a:t>
            </a:r>
            <a:endParaRPr lang="zh-CN" altLang="zh-CN" sz="2000" dirty="0"/>
          </a:p>
        </p:txBody>
      </p:sp>
      <p:pic>
        <p:nvPicPr>
          <p:cNvPr id="4" name="图片 3" descr="Watson_Jeopard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780928"/>
            <a:ext cx="6135593" cy="345638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315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06760" cy="796908"/>
          </a:xfrm>
        </p:spPr>
        <p:txBody>
          <a:bodyPr/>
          <a:lstStyle/>
          <a:p>
            <a:r>
              <a:rPr lang="en-US" altLang="zh-CN" sz="4000" b="1" dirty="0" smtClean="0">
                <a:solidFill>
                  <a:srgbClr val="C00000"/>
                </a:solidFill>
              </a:rPr>
              <a:t>More Data Beats Better Algorithms</a:t>
            </a:r>
            <a:endParaRPr lang="zh-CN" altLang="en-US" sz="4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658" y="1047328"/>
            <a:ext cx="75247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551163"/>
            <a:ext cx="7939127" cy="454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288032" y="116632"/>
            <a:ext cx="8892480" cy="1300964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Kepler's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Third Law of Planetary Motion</a:t>
            </a:r>
          </a:p>
          <a:p>
            <a:pPr marL="457200" indent="-457200" eaLnBrk="0" hangingPunct="0"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000" dirty="0" smtClean="0">
                <a:latin typeface="+mn-lt"/>
                <a:ea typeface="黑体" pitchFamily="2" charset="-122"/>
              </a:rPr>
              <a:t>The 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square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the orbital period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a planet is </a:t>
            </a:r>
            <a:r>
              <a:rPr lang="en-US" altLang="zh-CN" sz="2000" dirty="0" smtClean="0">
                <a:solidFill>
                  <a:srgbClr val="FF0000"/>
                </a:solidFill>
                <a:latin typeface="+mn-lt"/>
                <a:ea typeface="黑体" pitchFamily="2" charset="-122"/>
              </a:rPr>
              <a:t>directly proportional to 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the 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cube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the semi-major axis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its orbit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92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973 Grant on Big Data at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Beihang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143422"/>
            <a:ext cx="8534752" cy="76529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RCBD at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Beihang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1396392" y="3220232"/>
            <a:ext cx="2390775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5996158" y="3589018"/>
            <a:ext cx="2048228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07504" y="1052736"/>
            <a:ext cx="88924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</a:rPr>
              <a:t> International Research Centre on Big Data (RCBD)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 Founded in September, 2012.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 Led </a:t>
            </a:r>
            <a:r>
              <a:rPr lang="en-US" altLang="zh-CN" sz="2000" dirty="0" smtClean="0"/>
              <a:t>by </a:t>
            </a:r>
            <a:r>
              <a:rPr lang="en-US" altLang="zh-CN" sz="2000" b="1" dirty="0" smtClean="0"/>
              <a:t>Prof. </a:t>
            </a:r>
            <a:r>
              <a:rPr lang="en-US" altLang="zh-CN" sz="2000" b="1" dirty="0" err="1" smtClean="0"/>
              <a:t>Wenfei</a:t>
            </a:r>
            <a:r>
              <a:rPr lang="en-US" altLang="zh-CN" sz="2000" b="1" dirty="0" smtClean="0"/>
              <a:t> Fan </a:t>
            </a:r>
            <a:r>
              <a:rPr lang="en-US" altLang="zh-CN" sz="2000" dirty="0" smtClean="0"/>
              <a:t>(ACM Fellow,  Fellow of the Royal Society of Edinburgh, Scotland) .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>
                <a:solidFill>
                  <a:srgbClr val="FF0000"/>
                </a:solidFill>
              </a:rPr>
              <a:t> Research Topics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Big Data Analysis: Theory and Applications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Data Quality: The Other Side of Big Data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Querying Big Data beyond </a:t>
            </a:r>
            <a:r>
              <a:rPr lang="en-US" altLang="zh-CN" dirty="0" err="1" smtClean="0"/>
              <a:t>MapReduce</a:t>
            </a:r>
            <a:endParaRPr lang="en-US" altLang="zh-CN" dirty="0" smtClean="0"/>
          </a:p>
          <a:p>
            <a:pPr lvl="1">
              <a:buFont typeface="Arial" pitchFamily="34" charset="0"/>
              <a:buChar char="•"/>
            </a:pPr>
            <a:r>
              <a:rPr lang="en-US" altLang="zh-CN" dirty="0" smtClean="0"/>
              <a:t> Querying Big Social Data</a:t>
            </a:r>
          </a:p>
          <a:p>
            <a:pPr>
              <a:buFont typeface="Arial" pitchFamily="34" charset="0"/>
              <a:buChar char="•"/>
            </a:pPr>
            <a:endParaRPr lang="en-US" altLang="zh-CN" dirty="0" smtClean="0"/>
          </a:p>
        </p:txBody>
      </p:sp>
      <p:pic>
        <p:nvPicPr>
          <p:cNvPr id="7" name="图片 16" descr="国际联合研究中心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2276872"/>
            <a:ext cx="3457128" cy="19695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36084</TotalTime>
  <Words>3110</Words>
  <Application>Microsoft Office PowerPoint</Application>
  <PresentationFormat>全屏显示(4:3)</PresentationFormat>
  <Paragraphs>433</Paragraphs>
  <Slides>49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0" baseType="lpstr">
      <vt:lpstr>默认设计模板</vt:lpstr>
      <vt:lpstr>幻灯片 1</vt:lpstr>
      <vt:lpstr>个人简介</vt:lpstr>
      <vt:lpstr>幻灯片 3</vt:lpstr>
      <vt:lpstr>What is Big Data?</vt:lpstr>
      <vt:lpstr>Human vs. Computer + Big Data</vt:lpstr>
      <vt:lpstr>More Data Beats Better Algorithms</vt:lpstr>
      <vt:lpstr>幻灯片 7</vt:lpstr>
      <vt:lpstr>973 Grant on Big Data at Beihang</vt:lpstr>
      <vt:lpstr>RCBD at Beihang</vt:lpstr>
      <vt:lpstr>幻灯片 10</vt:lpstr>
      <vt:lpstr>应用案例1</vt:lpstr>
      <vt:lpstr>应用案例2</vt:lpstr>
      <vt:lpstr>应用案例3</vt:lpstr>
      <vt:lpstr>提纲</vt:lpstr>
      <vt:lpstr>幻灯片 15</vt:lpstr>
      <vt:lpstr>图搜索</vt:lpstr>
      <vt:lpstr>图搜索</vt:lpstr>
      <vt:lpstr>幻灯片 18</vt:lpstr>
      <vt:lpstr>The need for a Social Search Engine</vt:lpstr>
      <vt:lpstr>图搜索 vs. 关系数据库 [12]</vt:lpstr>
      <vt:lpstr>图搜索 vs. 关系数据库 [12]</vt:lpstr>
      <vt:lpstr>图搜索 vs. Web搜索</vt:lpstr>
      <vt:lpstr>学术界关注</vt:lpstr>
      <vt:lpstr>幻灯片 24</vt:lpstr>
      <vt:lpstr>幻灯片 25</vt:lpstr>
      <vt:lpstr>社会网络是“大数据”</vt:lpstr>
      <vt:lpstr>科学问题</vt:lpstr>
      <vt:lpstr>挑战性</vt:lpstr>
      <vt:lpstr>幻灯片 29</vt:lpstr>
      <vt:lpstr>查询近似技术</vt:lpstr>
      <vt:lpstr>如，强模拟 (TODS 2014[13] &amp; VLDB 2012[14])</vt:lpstr>
      <vt:lpstr>子图同构</vt:lpstr>
      <vt:lpstr>Terrorist Collaboration Network</vt:lpstr>
      <vt:lpstr>强模拟</vt:lpstr>
      <vt:lpstr>幻灯片 35</vt:lpstr>
      <vt:lpstr>数据近似技术</vt:lpstr>
      <vt:lpstr>如，异常检测(ICDM 2013[15]&amp; TechReport[16])</vt:lpstr>
      <vt:lpstr>如，最短路径/距离(TechReport[17])</vt:lpstr>
      <vt:lpstr>分布式数据处理技术</vt:lpstr>
      <vt:lpstr>如，分布式图模式匹配(TODS 2014&amp;WWW 2012)</vt:lpstr>
      <vt:lpstr>增量计算技术</vt:lpstr>
      <vt:lpstr>增量计算技术</vt:lpstr>
      <vt:lpstr>其他数据技术</vt:lpstr>
      <vt:lpstr>系统视图</vt:lpstr>
      <vt:lpstr>小结</vt:lpstr>
      <vt:lpstr>Acknowledgements</vt:lpstr>
      <vt:lpstr>References</vt:lpstr>
      <vt:lpstr>References</vt:lpstr>
      <vt:lpstr>幻灯片 49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2014CB340304</cp:lastModifiedBy>
  <cp:revision>3740</cp:revision>
  <dcterms:created xsi:type="dcterms:W3CDTF">2010-07-14T15:56:11Z</dcterms:created>
  <dcterms:modified xsi:type="dcterms:W3CDTF">2014-07-05T05:48:20Z</dcterms:modified>
</cp:coreProperties>
</file>